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3.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6.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tags/tag85.xml" ContentType="application/vnd.openxmlformats-officedocument.presentationml.tags+xml"/>
  <Override PartName="/ppt/embeddings/oleObject13.bin" ContentType="application/vnd.openxmlformats-officedocument.oleObject"/>
  <Override PartName="/ppt/embeddings/oleObject14.bin" ContentType="application/vnd.openxmlformats-officedocument.oleObject"/>
  <Override PartName="/ppt/tags/tag86.xml" ContentType="application/vnd.openxmlformats-officedocument.presentationml.tags+xml"/>
  <Override PartName="/ppt/embeddings/oleObject15.bin" ContentType="application/vnd.openxmlformats-officedocument.oleObject"/>
  <Override PartName="/ppt/embeddings/oleObject16.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26" r:id="rId2"/>
    <p:sldId id="561" r:id="rId3"/>
    <p:sldId id="441" r:id="rId4"/>
    <p:sldId id="580" r:id="rId5"/>
    <p:sldId id="585" r:id="rId6"/>
    <p:sldId id="584" r:id="rId7"/>
    <p:sldId id="590" r:id="rId8"/>
    <p:sldId id="579" r:id="rId9"/>
    <p:sldId id="581" r:id="rId10"/>
    <p:sldId id="543" r:id="rId11"/>
    <p:sldId id="563" r:id="rId12"/>
    <p:sldId id="564" r:id="rId13"/>
    <p:sldId id="578" r:id="rId14"/>
    <p:sldId id="577" r:id="rId15"/>
    <p:sldId id="525" r:id="rId16"/>
    <p:sldId id="603" r:id="rId17"/>
    <p:sldId id="576" r:id="rId18"/>
    <p:sldId id="602" r:id="rId19"/>
    <p:sldId id="598" r:id="rId20"/>
    <p:sldId id="600" r:id="rId21"/>
    <p:sldId id="601" r:id="rId22"/>
    <p:sldId id="599" r:id="rId23"/>
    <p:sldId id="604" r:id="rId24"/>
    <p:sldId id="605" r:id="rId25"/>
    <p:sldId id="597" r:id="rId26"/>
    <p:sldId id="60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5873" autoAdjust="0"/>
  </p:normalViewPr>
  <p:slideViewPr>
    <p:cSldViewPr snapToGrid="0">
      <p:cViewPr varScale="1">
        <p:scale>
          <a:sx n="107" d="100"/>
          <a:sy n="107" d="100"/>
        </p:scale>
        <p:origin x="-952" y="-104"/>
      </p:cViewPr>
      <p:guideLst>
        <p:guide orient="horz" pos="2072"/>
        <p:guide pos="2808"/>
      </p:guideLst>
    </p:cSldViewPr>
  </p:slideViewPr>
  <p:notesTextViewPr>
    <p:cViewPr>
      <p:scale>
        <a:sx n="100" d="100"/>
        <a:sy n="100" d="100"/>
      </p:scale>
      <p:origin x="0" y="0"/>
    </p:cViewPr>
  </p:notesTextViewPr>
  <p:sorterViewPr>
    <p:cViewPr>
      <p:scale>
        <a:sx n="66" d="100"/>
        <a:sy n="66" d="100"/>
      </p:scale>
      <p:origin x="0" y="162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 Id="rId3"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 Id="rId2"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B9E5E1-6799-4281-A197-CBF22E29B22D}" type="datetimeFigureOut">
              <a:rPr lang="en-US" smtClean="0"/>
              <a:pPr/>
              <a:t>2014-08-08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F3EC5D-F3C9-45C0-804A-DC85FDBAAD88}" type="slidenum">
              <a:rPr lang="en-US" smtClean="0"/>
              <a:pPr/>
              <a:t>‹#›</a:t>
            </a:fld>
            <a:endParaRPr lang="en-US"/>
          </a:p>
        </p:txBody>
      </p:sp>
    </p:spTree>
    <p:extLst>
      <p:ext uri="{BB962C8B-B14F-4D97-AF65-F5344CB8AC3E}">
        <p14:creationId xmlns:p14="http://schemas.microsoft.com/office/powerpoint/2010/main" val="374939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base" latinLnBrk="0" hangingPunct="1">
              <a:lnSpc>
                <a:spcPct val="90000"/>
              </a:lnSpc>
              <a:spcBef>
                <a:spcPts val="3163"/>
              </a:spcBef>
              <a:spcAft>
                <a:spcPct val="0"/>
              </a:spcAft>
              <a:buClrTx/>
              <a:buSzTx/>
              <a:buFontTx/>
              <a:buNone/>
              <a:tabLst/>
              <a:defRPr/>
            </a:pPr>
            <a:r>
              <a:rPr lang="en-US" dirty="0" smtClean="0"/>
              <a:t>Acoustic radiation</a:t>
            </a:r>
            <a:r>
              <a:rPr lang="en-US" baseline="0" dirty="0" smtClean="0"/>
              <a:t> is usually at a much higher power level than those produced during diagnostic ultrasound</a:t>
            </a: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r>
              <a:rPr lang="en-US" sz="1200" dirty="0" smtClean="0"/>
              <a:t>Temperature is focally controlled with high precision, targeting millimeter scale structures without damaging peripheral tissues</a:t>
            </a: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r>
              <a:rPr lang="en-US" dirty="0" smtClean="0"/>
              <a:t>Hyperthermia – non-ablative temperature elevation to modulate</a:t>
            </a:r>
            <a:r>
              <a:rPr lang="en-US" baseline="0" dirty="0" smtClean="0"/>
              <a:t> perfusion/drug delivery</a:t>
            </a: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r>
              <a:rPr lang="en-US" dirty="0" smtClean="0"/>
              <a:t>Thermal drug</a:t>
            </a:r>
            <a:r>
              <a:rPr lang="en-US" baseline="0" dirty="0" smtClean="0"/>
              <a:t> delivery – heat activated drugs (</a:t>
            </a:r>
            <a:r>
              <a:rPr lang="en-US" baseline="0" dirty="0" err="1" smtClean="0"/>
              <a:t>Thermodox</a:t>
            </a:r>
            <a:r>
              <a:rPr lang="en-US" baseline="0" dirty="0" smtClean="0"/>
              <a:t>)</a:t>
            </a:r>
          </a:p>
          <a:p>
            <a:pPr marL="0" marR="0" indent="0" algn="l" defTabSz="914400" rtl="0" eaLnBrk="1" fontAlgn="base" latinLnBrk="0" hangingPunct="1">
              <a:lnSpc>
                <a:spcPct val="90000"/>
              </a:lnSpc>
              <a:spcBef>
                <a:spcPts val="3163"/>
              </a:spcBef>
              <a:spcAft>
                <a:spcPct val="0"/>
              </a:spcAft>
              <a:buClrTx/>
              <a:buSzTx/>
              <a:buFontTx/>
              <a:buNone/>
              <a:tabLst/>
              <a:defRPr/>
            </a:pPr>
            <a:r>
              <a:rPr lang="en-US" dirty="0" smtClean="0"/>
              <a:t>Mechanical drug delivery –</a:t>
            </a:r>
            <a:r>
              <a:rPr lang="en-US" baseline="0" dirty="0" smtClean="0"/>
              <a:t> vascular permeability (BBB disruption), cell membrane permeability (</a:t>
            </a:r>
            <a:r>
              <a:rPr lang="en-US" baseline="0" dirty="0" err="1" smtClean="0"/>
              <a:t>sonoporation</a:t>
            </a:r>
            <a:r>
              <a:rPr lang="en-US" baseline="0" dirty="0" smtClean="0"/>
              <a:t>), drug-</a:t>
            </a:r>
            <a:r>
              <a:rPr lang="en-US" dirty="0" smtClean="0"/>
              <a:t>encapsulated </a:t>
            </a:r>
            <a:r>
              <a:rPr lang="en-US" dirty="0" err="1" smtClean="0"/>
              <a:t>microbubbles</a:t>
            </a:r>
            <a:endParaRPr lang="en-US" dirty="0" smtClean="0"/>
          </a:p>
          <a:p>
            <a:pPr marL="0" marR="0" indent="0" algn="l" defTabSz="914400" rtl="0" eaLnBrk="1" fontAlgn="base" latinLnBrk="0" hangingPunct="1">
              <a:lnSpc>
                <a:spcPct val="90000"/>
              </a:lnSpc>
              <a:spcBef>
                <a:spcPts val="3163"/>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Functional modification – </a:t>
            </a:r>
            <a:r>
              <a:rPr lang="en-US" dirty="0" err="1" smtClean="0"/>
              <a:t>sonothrombolysis</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Structural modification – cavitation</a:t>
            </a:r>
            <a:endParaRPr lang="en-US" dirty="0" smtClean="0"/>
          </a:p>
        </p:txBody>
      </p:sp>
      <p:sp>
        <p:nvSpPr>
          <p:cNvPr id="4" name="Slide Number Placeholder 3"/>
          <p:cNvSpPr>
            <a:spLocks noGrp="1"/>
          </p:cNvSpPr>
          <p:nvPr>
            <p:ph type="sldNum" sz="quarter" idx="10"/>
          </p:nvPr>
        </p:nvSpPr>
        <p:spPr/>
        <p:txBody>
          <a:bodyPr/>
          <a:lstStyle/>
          <a:p>
            <a:fld id="{D4CB2EEB-CB5E-40B3-A50E-AE2B09AA04F0}"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1F3EC5D-F3C9-45C0-804A-DC85FDBAAD88}"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PA</a:t>
            </a:r>
            <a:r>
              <a:rPr lang="en-CA" baseline="0" dirty="0" smtClean="0"/>
              <a:t> and TP are only relevant for PW-mode </a:t>
            </a:r>
            <a:r>
              <a:rPr lang="en-CA" baseline="0" dirty="0" err="1" smtClean="0"/>
              <a:t>sonications</a:t>
            </a:r>
            <a:r>
              <a:rPr lang="en-CA" baseline="0" dirty="0" smtClean="0"/>
              <a:t>. CW </a:t>
            </a:r>
            <a:r>
              <a:rPr lang="en-CA" baseline="0" dirty="0" err="1" smtClean="0"/>
              <a:t>sonications</a:t>
            </a:r>
            <a:r>
              <a:rPr lang="en-CA" baseline="0" dirty="0" smtClean="0"/>
              <a:t> are intrinsically TA</a:t>
            </a:r>
            <a:endParaRPr lang="en-CA" dirty="0"/>
          </a:p>
        </p:txBody>
      </p:sp>
      <p:sp>
        <p:nvSpPr>
          <p:cNvPr id="4" name="Slide Number Placeholder 3"/>
          <p:cNvSpPr>
            <a:spLocks noGrp="1"/>
          </p:cNvSpPr>
          <p:nvPr>
            <p:ph type="sldNum" sz="quarter" idx="10"/>
          </p:nvPr>
        </p:nvSpPr>
        <p:spPr/>
        <p:txBody>
          <a:bodyPr/>
          <a:lstStyle/>
          <a:p>
            <a:fld id="{31F3EC5D-F3C9-45C0-804A-DC85FDBAAD88}"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1F3EC5D-F3C9-45C0-804A-DC85FDBAAD88}"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31F3EC5D-F3C9-45C0-804A-DC85FDBAAD88}" type="slidenum">
              <a:rPr lang="en-US" smtClean="0"/>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B168E61F-287F-4446-8A68-2708BB2076E8}" type="slidenum">
              <a:rPr lang="en-GB" smtClean="0"/>
              <a:pPr/>
              <a:t>15</a:t>
            </a:fld>
            <a:endParaRPr lang="en-GB"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fi-FI" dirty="0" smtClean="0">
              <a:sym typeface="Garamond"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F246-C12E-4A1C-A405-DCC19CD6CABE}" type="slidenum">
              <a:rPr lang="en-US" smtClean="0"/>
              <a:pPr/>
              <a:t>‹#›</a:t>
            </a:fld>
            <a:endParaRPr lang="en-US"/>
          </a:p>
        </p:txBody>
      </p:sp>
      <p:pic>
        <p:nvPicPr>
          <p:cNvPr id="7" name="Picture 31" descr="SK_2col [Converted]3 [Converted"/>
          <p:cNvPicPr>
            <a:picLocks noChangeAspect="1" noChangeArrowheads="1"/>
          </p:cNvPicPr>
          <p:nvPr userDrawn="1"/>
        </p:nvPicPr>
        <p:blipFill>
          <a:blip r:embed="rId2" cstate="email"/>
          <a:srcRect/>
          <a:stretch>
            <a:fillRect/>
          </a:stretch>
        </p:blipFill>
        <p:spPr bwMode="auto">
          <a:xfrm>
            <a:off x="7779224" y="6303851"/>
            <a:ext cx="1180934" cy="353129"/>
          </a:xfrm>
          <a:prstGeom prst="rect">
            <a:avLst/>
          </a:prstGeom>
          <a:noFill/>
          <a:ln w="9525">
            <a:noFill/>
            <a:miter lim="800000"/>
            <a:headEnd/>
            <a:tailEnd/>
          </a:ln>
        </p:spPr>
      </p:pic>
      <p:pic>
        <p:nvPicPr>
          <p:cNvPr id="1026" name="Picture 2"/>
          <p:cNvPicPr>
            <a:picLocks noChangeAspect="1" noChangeArrowheads="1"/>
          </p:cNvPicPr>
          <p:nvPr userDrawn="1"/>
        </p:nvPicPr>
        <p:blipFill>
          <a:blip r:embed="rId3" cstate="email"/>
          <a:srcRect/>
          <a:stretch>
            <a:fillRect/>
          </a:stretch>
        </p:blipFill>
        <p:spPr bwMode="auto">
          <a:xfrm>
            <a:off x="0" y="0"/>
            <a:ext cx="3619500" cy="92392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244"/>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435395"/>
            <a:ext cx="8229600" cy="476338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4176214" y="6342704"/>
            <a:ext cx="436729" cy="365125"/>
          </a:xfrm>
        </p:spPr>
        <p:txBody>
          <a:bodyPr/>
          <a:lstStyle/>
          <a:p>
            <a:fld id="{A063F246-C12E-4A1C-A405-DCC19CD6CABE}" type="slidenum">
              <a:rPr lang="en-US" smtClean="0"/>
              <a:pPr/>
              <a:t>‹#›</a:t>
            </a:fld>
            <a:endParaRPr lang="en-US" dirty="0"/>
          </a:p>
        </p:txBody>
      </p:sp>
      <p:cxnSp>
        <p:nvCxnSpPr>
          <p:cNvPr id="11" name="Straight Connector 10"/>
          <p:cNvCxnSpPr/>
          <p:nvPr userDrawn="1"/>
        </p:nvCxnSpPr>
        <p:spPr>
          <a:xfrm>
            <a:off x="-22860" y="1364501"/>
            <a:ext cx="9189720" cy="0"/>
          </a:xfrm>
          <a:prstGeom prst="line">
            <a:avLst/>
          </a:prstGeom>
          <a:ln w="50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2860" y="1293608"/>
            <a:ext cx="918972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3F246-C12E-4A1C-A405-DCC19CD6CAB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3F246-C12E-4A1C-A405-DCC19CD6CAB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tags" Target="../tags/tag15.xml"/><Relationship Id="rId20" Type="http://schemas.openxmlformats.org/officeDocument/2006/relationships/image" Target="../media/image21.jpeg"/><Relationship Id="rId21" Type="http://schemas.openxmlformats.org/officeDocument/2006/relationships/image" Target="../media/image22.jpeg"/><Relationship Id="rId22" Type="http://schemas.openxmlformats.org/officeDocument/2006/relationships/image" Target="../media/image23.png"/><Relationship Id="rId10" Type="http://schemas.openxmlformats.org/officeDocument/2006/relationships/tags" Target="../tags/tag16.xml"/><Relationship Id="rId11" Type="http://schemas.openxmlformats.org/officeDocument/2006/relationships/tags" Target="../tags/tag17.xml"/><Relationship Id="rId12" Type="http://schemas.openxmlformats.org/officeDocument/2006/relationships/tags" Target="../tags/tag18.xml"/><Relationship Id="rId13" Type="http://schemas.openxmlformats.org/officeDocument/2006/relationships/tags" Target="../tags/tag19.xml"/><Relationship Id="rId14" Type="http://schemas.openxmlformats.org/officeDocument/2006/relationships/tags" Target="../tags/tag20.xml"/><Relationship Id="rId15" Type="http://schemas.openxmlformats.org/officeDocument/2006/relationships/tags" Target="../tags/tag21.xml"/><Relationship Id="rId16" Type="http://schemas.openxmlformats.org/officeDocument/2006/relationships/slideLayout" Target="../slideLayouts/slideLayout2.xml"/><Relationship Id="rId17" Type="http://schemas.openxmlformats.org/officeDocument/2006/relationships/notesSlide" Target="../notesSlides/notesSlide4.xml"/><Relationship Id="rId18" Type="http://schemas.openxmlformats.org/officeDocument/2006/relationships/image" Target="../media/image19.jpeg"/><Relationship Id="rId19" Type="http://schemas.openxmlformats.org/officeDocument/2006/relationships/image" Target="../media/image20.png"/><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22.xml"/><Relationship Id="rId2" Type="http://schemas.openxmlformats.org/officeDocument/2006/relationships/tags" Target="../tags/tag23.xml"/></Relationships>
</file>

<file path=ppt/slides/_rels/slide13.xml.rels><?xml version="1.0" encoding="UTF-8" standalone="yes"?>
<Relationships xmlns="http://schemas.openxmlformats.org/package/2006/relationships"><Relationship Id="rId13" Type="http://schemas.openxmlformats.org/officeDocument/2006/relationships/tags" Target="../tags/tag36.xml"/><Relationship Id="rId14" Type="http://schemas.openxmlformats.org/officeDocument/2006/relationships/tags" Target="../tags/tag37.xml"/><Relationship Id="rId15" Type="http://schemas.openxmlformats.org/officeDocument/2006/relationships/tags" Target="../tags/tag38.xml"/><Relationship Id="rId16" Type="http://schemas.openxmlformats.org/officeDocument/2006/relationships/tags" Target="../tags/tag39.xml"/><Relationship Id="rId17" Type="http://schemas.openxmlformats.org/officeDocument/2006/relationships/tags" Target="../tags/tag40.xml"/><Relationship Id="rId18" Type="http://schemas.openxmlformats.org/officeDocument/2006/relationships/tags" Target="../tags/tag41.xml"/><Relationship Id="rId19" Type="http://schemas.openxmlformats.org/officeDocument/2006/relationships/tags" Target="../tags/tag42.xml"/><Relationship Id="rId50" Type="http://schemas.openxmlformats.org/officeDocument/2006/relationships/tags" Target="../tags/tag73.xml"/><Relationship Id="rId51" Type="http://schemas.openxmlformats.org/officeDocument/2006/relationships/tags" Target="../tags/tag74.xml"/><Relationship Id="rId52" Type="http://schemas.openxmlformats.org/officeDocument/2006/relationships/tags" Target="../tags/tag75.xml"/><Relationship Id="rId53" Type="http://schemas.openxmlformats.org/officeDocument/2006/relationships/tags" Target="../tags/tag76.xml"/><Relationship Id="rId54" Type="http://schemas.openxmlformats.org/officeDocument/2006/relationships/tags" Target="../tags/tag77.xml"/><Relationship Id="rId55" Type="http://schemas.openxmlformats.org/officeDocument/2006/relationships/tags" Target="../tags/tag78.xml"/><Relationship Id="rId56" Type="http://schemas.openxmlformats.org/officeDocument/2006/relationships/tags" Target="../tags/tag79.xml"/><Relationship Id="rId57" Type="http://schemas.openxmlformats.org/officeDocument/2006/relationships/slideLayout" Target="../slideLayouts/slideLayout2.xml"/><Relationship Id="rId40" Type="http://schemas.openxmlformats.org/officeDocument/2006/relationships/tags" Target="../tags/tag63.xml"/><Relationship Id="rId41" Type="http://schemas.openxmlformats.org/officeDocument/2006/relationships/tags" Target="../tags/tag64.xml"/><Relationship Id="rId42" Type="http://schemas.openxmlformats.org/officeDocument/2006/relationships/tags" Target="../tags/tag65.xml"/><Relationship Id="rId43" Type="http://schemas.openxmlformats.org/officeDocument/2006/relationships/tags" Target="../tags/tag66.xml"/><Relationship Id="rId44" Type="http://schemas.openxmlformats.org/officeDocument/2006/relationships/tags" Target="../tags/tag67.xml"/><Relationship Id="rId45" Type="http://schemas.openxmlformats.org/officeDocument/2006/relationships/tags" Target="../tags/tag68.xml"/><Relationship Id="rId46" Type="http://schemas.openxmlformats.org/officeDocument/2006/relationships/tags" Target="../tags/tag69.xml"/><Relationship Id="rId47" Type="http://schemas.openxmlformats.org/officeDocument/2006/relationships/tags" Target="../tags/tag70.xml"/><Relationship Id="rId48" Type="http://schemas.openxmlformats.org/officeDocument/2006/relationships/tags" Target="../tags/tag71.xml"/><Relationship Id="rId49" Type="http://schemas.openxmlformats.org/officeDocument/2006/relationships/tags" Target="../tags/tag72.xml"/><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tags" Target="../tags/tag29.xml"/><Relationship Id="rId7" Type="http://schemas.openxmlformats.org/officeDocument/2006/relationships/tags" Target="../tags/tag30.xml"/><Relationship Id="rId8" Type="http://schemas.openxmlformats.org/officeDocument/2006/relationships/tags" Target="../tags/tag31.xml"/><Relationship Id="rId9" Type="http://schemas.openxmlformats.org/officeDocument/2006/relationships/tags" Target="../tags/tag32.xml"/><Relationship Id="rId30" Type="http://schemas.openxmlformats.org/officeDocument/2006/relationships/tags" Target="../tags/tag53.xml"/><Relationship Id="rId31" Type="http://schemas.openxmlformats.org/officeDocument/2006/relationships/tags" Target="../tags/tag54.xml"/><Relationship Id="rId32" Type="http://schemas.openxmlformats.org/officeDocument/2006/relationships/tags" Target="../tags/tag55.xml"/><Relationship Id="rId33" Type="http://schemas.openxmlformats.org/officeDocument/2006/relationships/tags" Target="../tags/tag56.xml"/><Relationship Id="rId34" Type="http://schemas.openxmlformats.org/officeDocument/2006/relationships/tags" Target="../tags/tag57.xml"/><Relationship Id="rId35" Type="http://schemas.openxmlformats.org/officeDocument/2006/relationships/tags" Target="../tags/tag58.xml"/><Relationship Id="rId36" Type="http://schemas.openxmlformats.org/officeDocument/2006/relationships/tags" Target="../tags/tag59.xml"/><Relationship Id="rId37" Type="http://schemas.openxmlformats.org/officeDocument/2006/relationships/tags" Target="../tags/tag60.xml"/><Relationship Id="rId38" Type="http://schemas.openxmlformats.org/officeDocument/2006/relationships/tags" Target="../tags/tag61.xml"/><Relationship Id="rId39" Type="http://schemas.openxmlformats.org/officeDocument/2006/relationships/tags" Target="../tags/tag62.xml"/><Relationship Id="rId20" Type="http://schemas.openxmlformats.org/officeDocument/2006/relationships/tags" Target="../tags/tag43.xml"/><Relationship Id="rId21" Type="http://schemas.openxmlformats.org/officeDocument/2006/relationships/tags" Target="../tags/tag44.xml"/><Relationship Id="rId22" Type="http://schemas.openxmlformats.org/officeDocument/2006/relationships/tags" Target="../tags/tag45.xml"/><Relationship Id="rId23" Type="http://schemas.openxmlformats.org/officeDocument/2006/relationships/tags" Target="../tags/tag46.xml"/><Relationship Id="rId24" Type="http://schemas.openxmlformats.org/officeDocument/2006/relationships/tags" Target="../tags/tag47.xml"/><Relationship Id="rId25" Type="http://schemas.openxmlformats.org/officeDocument/2006/relationships/tags" Target="../tags/tag48.xml"/><Relationship Id="rId26" Type="http://schemas.openxmlformats.org/officeDocument/2006/relationships/tags" Target="../tags/tag49.xml"/><Relationship Id="rId27" Type="http://schemas.openxmlformats.org/officeDocument/2006/relationships/tags" Target="../tags/tag50.xml"/><Relationship Id="rId28" Type="http://schemas.openxmlformats.org/officeDocument/2006/relationships/tags" Target="../tags/tag51.xml"/><Relationship Id="rId29" Type="http://schemas.openxmlformats.org/officeDocument/2006/relationships/tags" Target="../tags/tag52.xml"/><Relationship Id="rId10" Type="http://schemas.openxmlformats.org/officeDocument/2006/relationships/tags" Target="../tags/tag33.xml"/><Relationship Id="rId11" Type="http://schemas.openxmlformats.org/officeDocument/2006/relationships/tags" Target="../tags/tag34.xml"/><Relationship Id="rId12" Type="http://schemas.openxmlformats.org/officeDocument/2006/relationships/tags" Target="../tags/tag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image" Target="../media/image27.wmf"/><Relationship Id="rId1" Type="http://schemas.openxmlformats.org/officeDocument/2006/relationships/vmlDrawing" Target="../drawings/vmlDrawing6.vml"/><Relationship Id="rId2" Type="http://schemas.openxmlformats.org/officeDocument/2006/relationships/tags" Target="../tags/tag80.xml"/><Relationship Id="rId3" Type="http://schemas.openxmlformats.org/officeDocument/2006/relationships/tags" Target="../tags/tag81.xml"/><Relationship Id="rId4" Type="http://schemas.openxmlformats.org/officeDocument/2006/relationships/tags" Target="../tags/tag82.xml"/><Relationship Id="rId5" Type="http://schemas.openxmlformats.org/officeDocument/2006/relationships/tags" Target="../tags/tag83.xml"/><Relationship Id="rId6" Type="http://schemas.openxmlformats.org/officeDocument/2006/relationships/tags" Target="../tags/tag84.xml"/><Relationship Id="rId7" Type="http://schemas.openxmlformats.org/officeDocument/2006/relationships/slideLayout" Target="../slideLayouts/slideLayout2.xml"/><Relationship Id="rId8" Type="http://schemas.openxmlformats.org/officeDocument/2006/relationships/notesSlide" Target="../notesSlides/notesSlide6.xml"/><Relationship Id="rId9" Type="http://schemas.openxmlformats.org/officeDocument/2006/relationships/oleObject" Target="../embeddings/oleObject11.bin"/><Relationship Id="rId10" Type="http://schemas.openxmlformats.org/officeDocument/2006/relationships/image" Target="../media/image2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13.bin"/><Relationship Id="rId5" Type="http://schemas.openxmlformats.org/officeDocument/2006/relationships/image" Target="../media/image29.wmf"/><Relationship Id="rId6" Type="http://schemas.openxmlformats.org/officeDocument/2006/relationships/oleObject" Target="../embeddings/oleObject14.bin"/><Relationship Id="rId7" Type="http://schemas.openxmlformats.org/officeDocument/2006/relationships/image" Target="../media/image30.wmf"/><Relationship Id="rId1" Type="http://schemas.openxmlformats.org/officeDocument/2006/relationships/vmlDrawing" Target="../drawings/vmlDrawing7.vml"/><Relationship Id="rId2" Type="http://schemas.openxmlformats.org/officeDocument/2006/relationships/tags" Target="../tags/tag8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15.bin"/><Relationship Id="rId5" Type="http://schemas.openxmlformats.org/officeDocument/2006/relationships/image" Target="../media/image31.emf"/><Relationship Id="rId6" Type="http://schemas.openxmlformats.org/officeDocument/2006/relationships/oleObject" Target="../embeddings/oleObject16.bin"/><Relationship Id="rId7" Type="http://schemas.openxmlformats.org/officeDocument/2006/relationships/image" Target="../media/image32.emf"/><Relationship Id="rId1" Type="http://schemas.openxmlformats.org/officeDocument/2006/relationships/vmlDrawing" Target="../drawings/vmlDrawing8.vml"/><Relationship Id="rId2" Type="http://schemas.openxmlformats.org/officeDocument/2006/relationships/tags" Target="../tags/tag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file:///E:\HIFU%20R1.2%20Training%20Material\transducteur.avi" TargetMode="External"/><Relationship Id="rId4" Type="http://schemas.openxmlformats.org/officeDocument/2006/relationships/video" Target="file:///E:\HIFU%20R1.2%20Training%20Material\transducteur.avi" TargetMode="External"/><Relationship Id="rId5" Type="http://schemas.openxmlformats.org/officeDocument/2006/relationships/slideLayout" Target="../slideLayouts/slideLayout2.xml"/><Relationship Id="rId6" Type="http://schemas.openxmlformats.org/officeDocument/2006/relationships/notesSlide" Target="../notesSlides/notesSlide2.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oleObject" Target="../embeddings/oleObject1.bin"/><Relationship Id="rId11" Type="http://schemas.openxmlformats.org/officeDocument/2006/relationships/image" Target="../media/image3.wmf"/><Relationship Id="rId1" Type="http://schemas.openxmlformats.org/officeDocument/2006/relationships/vmlDrawing" Target="../drawings/vmlDrawing1.vml"/><Relationship Id="rId2"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oleObject" Target="../embeddings/oleObject2.bin"/><Relationship Id="rId5" Type="http://schemas.openxmlformats.org/officeDocument/2006/relationships/image" Target="../media/image7.wmf"/><Relationship Id="rId6" Type="http://schemas.openxmlformats.org/officeDocument/2006/relationships/oleObject" Target="../embeddings/oleObject3.bin"/><Relationship Id="rId7" Type="http://schemas.openxmlformats.org/officeDocument/2006/relationships/image" Target="../media/image8.wmf"/><Relationship Id="rId8" Type="http://schemas.openxmlformats.org/officeDocument/2006/relationships/oleObject" Target="../embeddings/oleObject4.bin"/><Relationship Id="rId9" Type="http://schemas.openxmlformats.org/officeDocument/2006/relationships/image" Target="../media/image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3.png"/><Relationship Id="rId5" Type="http://schemas.openxmlformats.org/officeDocument/2006/relationships/oleObject" Target="../embeddings/oleObject5.bin"/><Relationship Id="rId6" Type="http://schemas.openxmlformats.org/officeDocument/2006/relationships/image" Target="../media/image11.wmf"/><Relationship Id="rId7" Type="http://schemas.openxmlformats.org/officeDocument/2006/relationships/oleObject" Target="../embeddings/oleObject6.bin"/><Relationship Id="rId8"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4.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5.wmf"/><Relationship Id="rId5" Type="http://schemas.openxmlformats.org/officeDocument/2006/relationships/oleObject" Target="../embeddings/oleObject9.bin"/><Relationship Id="rId6" Type="http://schemas.openxmlformats.org/officeDocument/2006/relationships/image" Target="../media/image16.wmf"/><Relationship Id="rId7" Type="http://schemas.openxmlformats.org/officeDocument/2006/relationships/oleObject" Target="../embeddings/oleObject10.bin"/><Relationship Id="rId8" Type="http://schemas.openxmlformats.org/officeDocument/2006/relationships/image" Target="../media/image17.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492" y="1651000"/>
            <a:ext cx="7623018" cy="1733645"/>
          </a:xfrm>
          <a:noFill/>
        </p:spPr>
        <p:txBody>
          <a:bodyPr>
            <a:normAutofit fontScale="90000"/>
          </a:bodyPr>
          <a:lstStyle/>
          <a:p>
            <a:r>
              <a:rPr lang="en-CA" b="1" dirty="0"/>
              <a:t>Modeling of Thermal </a:t>
            </a:r>
            <a:r>
              <a:rPr lang="en-CA" b="1" dirty="0" smtClean="0"/>
              <a:t>Damage </a:t>
            </a:r>
            <a:r>
              <a:rPr lang="en-CA" b="1" dirty="0"/>
              <a:t>from Focused Ultrasound Exposures for Heterogeneous Tissues</a:t>
            </a:r>
            <a:endParaRPr lang="en-CA" b="1" dirty="0">
              <a:latin typeface="Arial" pitchFamily="34" charset="0"/>
              <a:cs typeface="Arial" pitchFamily="34" charset="0"/>
            </a:endParaRPr>
          </a:p>
        </p:txBody>
      </p:sp>
      <p:sp>
        <p:nvSpPr>
          <p:cNvPr id="3" name="Subtitle 2"/>
          <p:cNvSpPr>
            <a:spLocks noGrp="1"/>
          </p:cNvSpPr>
          <p:nvPr>
            <p:ph type="subTitle" idx="1"/>
          </p:nvPr>
        </p:nvSpPr>
        <p:spPr>
          <a:xfrm>
            <a:off x="1371600" y="3733799"/>
            <a:ext cx="6400800" cy="3021270"/>
          </a:xfrm>
        </p:spPr>
        <p:txBody>
          <a:bodyPr>
            <a:normAutofit/>
          </a:bodyPr>
          <a:lstStyle/>
          <a:p>
            <a:r>
              <a:rPr lang="en-CA" dirty="0" smtClean="0">
                <a:latin typeface="Arial" pitchFamily="34" charset="0"/>
                <a:cs typeface="Arial" pitchFamily="34" charset="0"/>
              </a:rPr>
              <a:t>Adam C. Waspe, PhD</a:t>
            </a:r>
            <a:br>
              <a:rPr lang="en-CA" dirty="0" smtClean="0">
                <a:latin typeface="Arial" pitchFamily="34" charset="0"/>
                <a:cs typeface="Arial" pitchFamily="34" charset="0"/>
              </a:rPr>
            </a:br>
            <a:r>
              <a:rPr lang="en-CA" dirty="0" smtClean="0">
                <a:latin typeface="Arial" pitchFamily="34" charset="0"/>
                <a:cs typeface="Arial" pitchFamily="34" charset="0"/>
              </a:rPr>
              <a:t>adam.waspe@sickkids.ca</a:t>
            </a:r>
          </a:p>
          <a:p>
            <a:endParaRPr lang="en-CA" sz="2800" dirty="0" smtClean="0">
              <a:latin typeface="Arial" pitchFamily="34" charset="0"/>
              <a:cs typeface="Arial" pitchFamily="34" charset="0"/>
            </a:endParaRPr>
          </a:p>
          <a:p>
            <a:r>
              <a:rPr lang="en-CA" dirty="0" smtClean="0">
                <a:latin typeface="Arial" pitchFamily="34" charset="0"/>
                <a:cs typeface="Arial" pitchFamily="34" charset="0"/>
              </a:rPr>
              <a:t>Aug. </a:t>
            </a:r>
            <a:r>
              <a:rPr lang="en-CA" dirty="0" smtClean="0">
                <a:latin typeface="Arial" pitchFamily="34" charset="0"/>
                <a:cs typeface="Arial" pitchFamily="34" charset="0"/>
              </a:rPr>
              <a:t>11</a:t>
            </a:r>
            <a:r>
              <a:rPr lang="en-CA" dirty="0" smtClean="0">
                <a:latin typeface="Arial" pitchFamily="34" charset="0"/>
                <a:cs typeface="Arial" pitchFamily="34" charset="0"/>
              </a:rPr>
              <a:t>, 2014</a:t>
            </a:r>
          </a:p>
          <a:p>
            <a:endParaRPr lang="en-CA" sz="1200" dirty="0">
              <a:latin typeface="Arial" pitchFamily="34" charset="0"/>
              <a:cs typeface="Arial" pitchFamily="34" charset="0"/>
            </a:endParaRPr>
          </a:p>
          <a:p>
            <a:r>
              <a:rPr lang="en-CA" sz="1600" dirty="0" smtClean="0">
                <a:latin typeface="Arial" pitchFamily="34" charset="0"/>
                <a:cs typeface="Arial" pitchFamily="34" charset="0"/>
              </a:rPr>
              <a:t>* Some content adapted from lecture notes from Rajiv Chopra and Charles </a:t>
            </a:r>
            <a:r>
              <a:rPr lang="en-CA" sz="1600" dirty="0" err="1" smtClean="0">
                <a:latin typeface="Arial" pitchFamily="34" charset="0"/>
                <a:cs typeface="Arial" pitchFamily="34" charset="0"/>
              </a:rPr>
              <a:t>Mougenot</a:t>
            </a:r>
            <a:r>
              <a:rPr lang="en-CA" sz="1600" dirty="0" smtClean="0">
                <a:latin typeface="Arial" pitchFamily="34" charset="0"/>
                <a:cs typeface="Arial" pitchFamily="34" charset="0"/>
              </a:rPr>
              <a:t> and cited references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40" y="5851360"/>
            <a:ext cx="912796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CA" dirty="0" smtClean="0"/>
              <a:t>HIFU Treatment of Bone Tumours</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28600" y="1493837"/>
            <a:ext cx="6444375" cy="4525963"/>
          </a:xfrm>
          <a:prstGeom prst="rect">
            <a:avLst/>
          </a:prstGeom>
          <a:noFill/>
          <a:ln w="9525">
            <a:noFill/>
            <a:miter lim="800000"/>
            <a:headEnd/>
            <a:tailEnd/>
          </a:ln>
        </p:spPr>
      </p:pic>
      <p:sp>
        <p:nvSpPr>
          <p:cNvPr id="5" name="TextBox 4"/>
          <p:cNvSpPr txBox="1"/>
          <p:nvPr/>
        </p:nvSpPr>
        <p:spPr>
          <a:xfrm>
            <a:off x="4724400" y="3635276"/>
            <a:ext cx="4114800" cy="2308324"/>
          </a:xfrm>
          <a:prstGeom prst="rect">
            <a:avLst/>
          </a:prstGeom>
          <a:noFill/>
        </p:spPr>
        <p:txBody>
          <a:bodyPr wrap="square" rtlCol="0">
            <a:spAutoFit/>
          </a:bodyPr>
          <a:lstStyle/>
          <a:p>
            <a:r>
              <a:rPr lang="en-US" dirty="0" smtClean="0"/>
              <a:t>Gd-T</a:t>
            </a:r>
            <a:r>
              <a:rPr lang="en-US" baseline="-25000" dirty="0" smtClean="0"/>
              <a:t>1</a:t>
            </a:r>
            <a:r>
              <a:rPr lang="en-US" dirty="0" smtClean="0"/>
              <a:t>-w MRI of an 18-year-old woman who underwent HIFU ablation for tibia </a:t>
            </a:r>
            <a:r>
              <a:rPr lang="en-US" dirty="0" err="1" smtClean="0"/>
              <a:t>osteosarcoma</a:t>
            </a:r>
            <a:r>
              <a:rPr lang="en-US" dirty="0" smtClean="0"/>
              <a:t>. (a) Before HIFU treatment shows a </a:t>
            </a:r>
            <a:r>
              <a:rPr lang="en-US" dirty="0" err="1" smtClean="0"/>
              <a:t>hypervascular</a:t>
            </a:r>
            <a:r>
              <a:rPr lang="en-US" dirty="0" smtClean="0"/>
              <a:t> lesion (arrow) in the tibia. Images obtained (b) 2 weeks and (c) 12, (d) 24, and (e) 36 months after HIFU show no evidence of enhancement in treated tumor region (arrow).</a:t>
            </a:r>
            <a:endParaRPr lang="en-US" dirty="0"/>
          </a:p>
        </p:txBody>
      </p:sp>
      <p:sp>
        <p:nvSpPr>
          <p:cNvPr id="6" name="TextBox 5"/>
          <p:cNvSpPr txBox="1"/>
          <p:nvPr/>
        </p:nvSpPr>
        <p:spPr>
          <a:xfrm>
            <a:off x="1022425" y="6135469"/>
            <a:ext cx="7086599" cy="646331"/>
          </a:xfrm>
          <a:prstGeom prst="rect">
            <a:avLst/>
          </a:prstGeom>
          <a:noFill/>
        </p:spPr>
        <p:txBody>
          <a:bodyPr wrap="square" rtlCol="0">
            <a:spAutoFit/>
          </a:bodyPr>
          <a:lstStyle/>
          <a:p>
            <a:r>
              <a:rPr lang="en-US" dirty="0" smtClean="0"/>
              <a:t>[1] Primary Bone Malignancy: Effective Treatment with High-Intensity Focused Ultrasound Ablation </a:t>
            </a:r>
            <a:r>
              <a:rPr lang="en-US" i="1" dirty="0" smtClean="0"/>
              <a:t>Chen W., et al., </a:t>
            </a:r>
            <a:r>
              <a:rPr lang="en-US" i="1" dirty="0" err="1" smtClean="0"/>
              <a:t>Radiol</a:t>
            </a:r>
            <a:r>
              <a:rPr lang="en-US" i="1" dirty="0" smtClean="0"/>
              <a:t>., 2010; 255(3):967-78. </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a:spLocks noGrp="1"/>
          </p:cNvSpPr>
          <p:nvPr>
            <p:ph type="title"/>
          </p:nvPr>
        </p:nvSpPr>
        <p:spPr>
          <a:xfrm>
            <a:off x="457200" y="83244"/>
            <a:ext cx="8229600" cy="1143000"/>
          </a:xfrm>
        </p:spPr>
        <p:txBody>
          <a:bodyPr/>
          <a:lstStyle/>
          <a:p>
            <a:r>
              <a:rPr lang="en-CA" dirty="0" smtClean="0"/>
              <a:t>How Does </a:t>
            </a:r>
            <a:r>
              <a:rPr lang="en-CA" dirty="0" smtClean="0"/>
              <a:t>MR-HIFU </a:t>
            </a:r>
            <a:r>
              <a:rPr lang="en-CA" dirty="0" smtClean="0"/>
              <a:t>Work?</a:t>
            </a:r>
            <a:endParaRPr lang="en-CA" dirty="0"/>
          </a:p>
        </p:txBody>
      </p:sp>
      <p:sp>
        <p:nvSpPr>
          <p:cNvPr id="21" name="Line 3"/>
          <p:cNvSpPr>
            <a:spLocks noChangeShapeType="1"/>
          </p:cNvSpPr>
          <p:nvPr>
            <p:custDataLst>
              <p:tags r:id="rId1"/>
            </p:custDataLst>
          </p:nvPr>
        </p:nvSpPr>
        <p:spPr bwMode="auto">
          <a:xfrm flipV="1">
            <a:off x="4279900" y="3120010"/>
            <a:ext cx="1316324" cy="0"/>
          </a:xfrm>
          <a:prstGeom prst="line">
            <a:avLst/>
          </a:prstGeom>
          <a:noFill/>
          <a:ln w="38100">
            <a:solidFill>
              <a:schemeClr val="accent3"/>
            </a:solidFill>
            <a:round/>
            <a:headEnd/>
            <a:tailEnd type="triangle" w="med" len="med"/>
          </a:ln>
        </p:spPr>
        <p:txBody>
          <a:bodyPr/>
          <a:lstStyle/>
          <a:p>
            <a:pPr>
              <a:defRPr/>
            </a:pPr>
            <a:endParaRPr lang="en-US">
              <a:latin typeface="Arial"/>
            </a:endParaRPr>
          </a:p>
        </p:txBody>
      </p:sp>
      <p:sp>
        <p:nvSpPr>
          <p:cNvPr id="22" name="Text Box 4"/>
          <p:cNvSpPr txBox="1">
            <a:spLocks noChangeArrowheads="1"/>
          </p:cNvSpPr>
          <p:nvPr>
            <p:custDataLst>
              <p:tags r:id="rId2"/>
            </p:custDataLst>
          </p:nvPr>
        </p:nvSpPr>
        <p:spPr bwMode="auto">
          <a:xfrm>
            <a:off x="4200895" y="1927955"/>
            <a:ext cx="1422625" cy="1364136"/>
          </a:xfrm>
          <a:prstGeom prst="rect">
            <a:avLst/>
          </a:prstGeom>
          <a:noFill/>
          <a:ln w="9525">
            <a:noFill/>
            <a:miter lim="800000"/>
            <a:headEnd/>
            <a:tailEnd/>
          </a:ln>
        </p:spPr>
        <p:txBody>
          <a:bodyPr/>
          <a:lstStyle/>
          <a:p>
            <a:pPr algn="ctr"/>
            <a:r>
              <a:rPr lang="en-US" sz="1800" dirty="0"/>
              <a:t>3D anatomy and</a:t>
            </a:r>
          </a:p>
          <a:p>
            <a:pPr algn="ctr"/>
            <a:r>
              <a:rPr lang="en-US" sz="1800" dirty="0"/>
              <a:t>temperature mapping</a:t>
            </a:r>
          </a:p>
        </p:txBody>
      </p:sp>
      <p:sp>
        <p:nvSpPr>
          <p:cNvPr id="23" name="Text Box 5"/>
          <p:cNvSpPr txBox="1">
            <a:spLocks noChangeArrowheads="1"/>
          </p:cNvSpPr>
          <p:nvPr>
            <p:custDataLst>
              <p:tags r:id="rId3"/>
            </p:custDataLst>
          </p:nvPr>
        </p:nvSpPr>
        <p:spPr bwMode="auto">
          <a:xfrm>
            <a:off x="2609850" y="6091742"/>
            <a:ext cx="1895475" cy="260350"/>
          </a:xfrm>
          <a:prstGeom prst="rect">
            <a:avLst/>
          </a:prstGeom>
          <a:noFill/>
          <a:ln w="9525">
            <a:noFill/>
            <a:miter lim="800000"/>
            <a:headEnd/>
            <a:tailEnd/>
          </a:ln>
        </p:spPr>
        <p:txBody>
          <a:bodyPr wrap="none"/>
          <a:lstStyle/>
          <a:p>
            <a:pPr algn="ctr"/>
            <a:r>
              <a:rPr lang="en-US" sz="1800"/>
              <a:t>Phased Array Transducer</a:t>
            </a:r>
          </a:p>
        </p:txBody>
      </p:sp>
      <p:sp>
        <p:nvSpPr>
          <p:cNvPr id="24" name="Text Box 6"/>
          <p:cNvSpPr txBox="1">
            <a:spLocks noChangeArrowheads="1"/>
          </p:cNvSpPr>
          <p:nvPr>
            <p:custDataLst>
              <p:tags r:id="rId4"/>
            </p:custDataLst>
          </p:nvPr>
        </p:nvSpPr>
        <p:spPr bwMode="auto">
          <a:xfrm>
            <a:off x="1071562" y="1449032"/>
            <a:ext cx="1870075" cy="260350"/>
          </a:xfrm>
          <a:prstGeom prst="rect">
            <a:avLst/>
          </a:prstGeom>
          <a:noFill/>
          <a:ln w="9525">
            <a:noFill/>
            <a:miter lim="800000"/>
            <a:headEnd/>
            <a:tailEnd/>
          </a:ln>
        </p:spPr>
        <p:txBody>
          <a:bodyPr wrap="none"/>
          <a:lstStyle/>
          <a:p>
            <a:pPr algn="ctr"/>
            <a:r>
              <a:rPr lang="en-US" sz="1800" dirty="0" smtClean="0"/>
              <a:t>Philips 3T MRI </a:t>
            </a:r>
            <a:r>
              <a:rPr lang="en-US" sz="1800" dirty="0"/>
              <a:t>with </a:t>
            </a:r>
            <a:r>
              <a:rPr lang="en-US" sz="1800" dirty="0" smtClean="0"/>
              <a:t>Integrated </a:t>
            </a:r>
            <a:r>
              <a:rPr lang="en-US" sz="1800" dirty="0"/>
              <a:t>HIFU</a:t>
            </a:r>
          </a:p>
        </p:txBody>
      </p:sp>
      <p:sp>
        <p:nvSpPr>
          <p:cNvPr id="25" name="Text Box 7"/>
          <p:cNvSpPr txBox="1">
            <a:spLocks noChangeArrowheads="1"/>
          </p:cNvSpPr>
          <p:nvPr>
            <p:custDataLst>
              <p:tags r:id="rId5"/>
            </p:custDataLst>
          </p:nvPr>
        </p:nvSpPr>
        <p:spPr bwMode="auto">
          <a:xfrm>
            <a:off x="6113979" y="3418979"/>
            <a:ext cx="2500312" cy="428625"/>
          </a:xfrm>
          <a:prstGeom prst="rect">
            <a:avLst/>
          </a:prstGeom>
          <a:noFill/>
          <a:ln w="9525">
            <a:noFill/>
            <a:miter lim="800000"/>
            <a:headEnd/>
            <a:tailEnd/>
          </a:ln>
        </p:spPr>
        <p:txBody>
          <a:bodyPr/>
          <a:lstStyle/>
          <a:p>
            <a:pPr algn="ctr"/>
            <a:r>
              <a:rPr lang="en-US" sz="1800" dirty="0"/>
              <a:t>Therapy Console</a:t>
            </a:r>
          </a:p>
        </p:txBody>
      </p:sp>
      <p:sp>
        <p:nvSpPr>
          <p:cNvPr id="26" name="Freeform 8"/>
          <p:cNvSpPr>
            <a:spLocks/>
          </p:cNvSpPr>
          <p:nvPr>
            <p:custDataLst>
              <p:tags r:id="rId6"/>
            </p:custDataLst>
          </p:nvPr>
        </p:nvSpPr>
        <p:spPr bwMode="auto">
          <a:xfrm>
            <a:off x="1357313" y="4610605"/>
            <a:ext cx="920750" cy="539750"/>
          </a:xfrm>
          <a:custGeom>
            <a:avLst/>
            <a:gdLst>
              <a:gd name="T0" fmla="*/ 2147483647 w 1305"/>
              <a:gd name="T1" fmla="*/ 2147483647 h 395"/>
              <a:gd name="T2" fmla="*/ 0 w 1305"/>
              <a:gd name="T3" fmla="*/ 2147483647 h 395"/>
              <a:gd name="T4" fmla="*/ 0 w 1305"/>
              <a:gd name="T5" fmla="*/ 0 h 395"/>
              <a:gd name="T6" fmla="*/ 0 60000 65536"/>
              <a:gd name="T7" fmla="*/ 0 60000 65536"/>
              <a:gd name="T8" fmla="*/ 0 60000 65536"/>
              <a:gd name="T9" fmla="*/ 0 w 1305"/>
              <a:gd name="T10" fmla="*/ 0 h 395"/>
              <a:gd name="T11" fmla="*/ 1305 w 1305"/>
              <a:gd name="T12" fmla="*/ 395 h 395"/>
            </a:gdLst>
            <a:ahLst/>
            <a:cxnLst>
              <a:cxn ang="T6">
                <a:pos x="T0" y="T1"/>
              </a:cxn>
              <a:cxn ang="T7">
                <a:pos x="T2" y="T3"/>
              </a:cxn>
              <a:cxn ang="T8">
                <a:pos x="T4" y="T5"/>
              </a:cxn>
            </a:cxnLst>
            <a:rect l="T9" t="T10" r="T11" b="T12"/>
            <a:pathLst>
              <a:path w="1305" h="395">
                <a:moveTo>
                  <a:pt x="1305" y="395"/>
                </a:moveTo>
                <a:lnTo>
                  <a:pt x="0" y="395"/>
                </a:lnTo>
                <a:lnTo>
                  <a:pt x="0" y="0"/>
                </a:lnTo>
              </a:path>
            </a:pathLst>
          </a:custGeom>
          <a:noFill/>
          <a:ln w="38100">
            <a:solidFill>
              <a:schemeClr val="accent3"/>
            </a:solidFill>
            <a:round/>
            <a:headEnd/>
            <a:tailEnd type="triangle" w="med" len="med"/>
          </a:ln>
        </p:spPr>
        <p:txBody>
          <a:bodyPr lIns="0" tIns="0" rIns="0" bIns="0"/>
          <a:lstStyle/>
          <a:p>
            <a:pPr>
              <a:defRPr/>
            </a:pPr>
            <a:endParaRPr lang="en-US">
              <a:latin typeface="Arial"/>
            </a:endParaRPr>
          </a:p>
        </p:txBody>
      </p:sp>
      <p:sp>
        <p:nvSpPr>
          <p:cNvPr id="27" name="Text Box 9"/>
          <p:cNvSpPr txBox="1">
            <a:spLocks noChangeArrowheads="1"/>
          </p:cNvSpPr>
          <p:nvPr>
            <p:custDataLst>
              <p:tags r:id="rId7"/>
            </p:custDataLst>
          </p:nvPr>
        </p:nvSpPr>
        <p:spPr bwMode="auto">
          <a:xfrm>
            <a:off x="642938" y="5324980"/>
            <a:ext cx="1571625" cy="357187"/>
          </a:xfrm>
          <a:prstGeom prst="rect">
            <a:avLst/>
          </a:prstGeom>
          <a:noFill/>
          <a:ln w="9525">
            <a:noFill/>
            <a:miter lim="800000"/>
            <a:headEnd/>
            <a:tailEnd/>
          </a:ln>
        </p:spPr>
        <p:txBody>
          <a:bodyPr wrap="none"/>
          <a:lstStyle/>
          <a:p>
            <a:pPr algn="ctr"/>
            <a:r>
              <a:rPr lang="en-US" sz="1800" dirty="0" smtClean="0"/>
              <a:t>Thermotherapy</a:t>
            </a:r>
            <a:endParaRPr lang="en-US" sz="1800" dirty="0"/>
          </a:p>
        </p:txBody>
      </p:sp>
      <p:sp>
        <p:nvSpPr>
          <p:cNvPr id="28" name="AutoShape 11" descr="Transducer_new_s"/>
          <p:cNvSpPr>
            <a:spLocks noChangeAspect="1" noChangeArrowheads="1"/>
          </p:cNvSpPr>
          <p:nvPr>
            <p:custDataLst>
              <p:tags r:id="rId8"/>
            </p:custDataLst>
          </p:nvPr>
        </p:nvSpPr>
        <p:spPr bwMode="auto">
          <a:xfrm>
            <a:off x="2428875" y="4610605"/>
            <a:ext cx="1851025" cy="1377950"/>
          </a:xfrm>
          <a:prstGeom prst="roundRect">
            <a:avLst>
              <a:gd name="adj" fmla="val 5051"/>
            </a:avLst>
          </a:prstGeom>
          <a:blipFill dpi="0" rotWithShape="1">
            <a:blip r:embed="rId18" cstate="print"/>
            <a:srcRect/>
            <a:stretch>
              <a:fillRect/>
            </a:stretch>
          </a:blipFill>
          <a:ln w="0">
            <a:solidFill>
              <a:srgbClr val="333333"/>
            </a:solidFill>
            <a:round/>
            <a:headEnd/>
            <a:tailEnd/>
          </a:ln>
        </p:spPr>
        <p:txBody>
          <a:bodyPr wrap="none" lIns="0" tIns="0" rIns="0" bIns="0" anchor="ctr"/>
          <a:lstStyle/>
          <a:p>
            <a:endParaRPr lang="en-US"/>
          </a:p>
        </p:txBody>
      </p:sp>
      <p:sp>
        <p:nvSpPr>
          <p:cNvPr id="29" name="Line 16"/>
          <p:cNvSpPr>
            <a:spLocks noChangeShapeType="1"/>
          </p:cNvSpPr>
          <p:nvPr>
            <p:custDataLst>
              <p:tags r:id="rId9"/>
            </p:custDataLst>
          </p:nvPr>
        </p:nvSpPr>
        <p:spPr bwMode="auto">
          <a:xfrm rot="5400000" flipV="1">
            <a:off x="6195859" y="3792602"/>
            <a:ext cx="584200" cy="1587"/>
          </a:xfrm>
          <a:prstGeom prst="line">
            <a:avLst/>
          </a:prstGeom>
          <a:noFill/>
          <a:ln w="38100">
            <a:solidFill>
              <a:schemeClr val="accent3"/>
            </a:solidFill>
            <a:round/>
            <a:headEnd/>
            <a:tailEnd type="triangle" w="med" len="med"/>
          </a:ln>
        </p:spPr>
        <p:txBody>
          <a:bodyPr/>
          <a:lstStyle/>
          <a:p>
            <a:pPr>
              <a:defRPr/>
            </a:pPr>
            <a:endParaRPr lang="en-US">
              <a:latin typeface="Arial"/>
            </a:endParaRPr>
          </a:p>
        </p:txBody>
      </p:sp>
      <p:sp>
        <p:nvSpPr>
          <p:cNvPr id="30" name="Line 17"/>
          <p:cNvSpPr>
            <a:spLocks noChangeShapeType="1"/>
          </p:cNvSpPr>
          <p:nvPr>
            <p:custDataLst>
              <p:tags r:id="rId10"/>
            </p:custDataLst>
          </p:nvPr>
        </p:nvSpPr>
        <p:spPr bwMode="auto">
          <a:xfrm flipV="1">
            <a:off x="4651375" y="5158292"/>
            <a:ext cx="777875" cy="1588"/>
          </a:xfrm>
          <a:prstGeom prst="line">
            <a:avLst/>
          </a:prstGeom>
          <a:noFill/>
          <a:ln w="38100">
            <a:solidFill>
              <a:schemeClr val="accent3"/>
            </a:solidFill>
            <a:round/>
            <a:headEnd type="triangle" w="med" len="med"/>
            <a:tailEnd/>
          </a:ln>
        </p:spPr>
        <p:txBody>
          <a:bodyPr/>
          <a:lstStyle/>
          <a:p>
            <a:pPr>
              <a:defRPr/>
            </a:pPr>
            <a:endParaRPr lang="en-US">
              <a:latin typeface="Arial"/>
            </a:endParaRPr>
          </a:p>
        </p:txBody>
      </p:sp>
      <p:sp>
        <p:nvSpPr>
          <p:cNvPr id="31" name="Text Box 18"/>
          <p:cNvSpPr txBox="1">
            <a:spLocks noChangeArrowheads="1"/>
          </p:cNvSpPr>
          <p:nvPr>
            <p:custDataLst>
              <p:tags r:id="rId11"/>
            </p:custDataLst>
          </p:nvPr>
        </p:nvSpPr>
        <p:spPr bwMode="auto">
          <a:xfrm>
            <a:off x="4429125" y="4539167"/>
            <a:ext cx="1285875" cy="444500"/>
          </a:xfrm>
          <a:prstGeom prst="rect">
            <a:avLst/>
          </a:prstGeom>
          <a:noFill/>
          <a:ln w="9525">
            <a:noFill/>
            <a:miter lim="800000"/>
            <a:headEnd/>
            <a:tailEnd/>
          </a:ln>
        </p:spPr>
        <p:txBody>
          <a:bodyPr/>
          <a:lstStyle/>
          <a:p>
            <a:pPr algn="ctr"/>
            <a:r>
              <a:rPr lang="en-US" sz="1800"/>
              <a:t>RF</a:t>
            </a:r>
          </a:p>
          <a:p>
            <a:pPr algn="ctr"/>
            <a:r>
              <a:rPr lang="en-US" sz="1800"/>
              <a:t>Power</a:t>
            </a:r>
          </a:p>
        </p:txBody>
      </p:sp>
      <p:sp>
        <p:nvSpPr>
          <p:cNvPr id="32" name="Text Box 19"/>
          <p:cNvSpPr txBox="1">
            <a:spLocks noChangeArrowheads="1"/>
          </p:cNvSpPr>
          <p:nvPr>
            <p:custDataLst>
              <p:tags r:id="rId12"/>
            </p:custDataLst>
          </p:nvPr>
        </p:nvSpPr>
        <p:spPr bwMode="auto">
          <a:xfrm>
            <a:off x="4429125" y="5182105"/>
            <a:ext cx="1285875" cy="785812"/>
          </a:xfrm>
          <a:prstGeom prst="rect">
            <a:avLst/>
          </a:prstGeom>
          <a:noFill/>
          <a:ln w="9525">
            <a:noFill/>
            <a:miter lim="800000"/>
            <a:headEnd/>
            <a:tailEnd/>
          </a:ln>
        </p:spPr>
        <p:txBody>
          <a:bodyPr/>
          <a:lstStyle/>
          <a:p>
            <a:pPr algn="ctr">
              <a:defRPr/>
            </a:pPr>
            <a:r>
              <a:rPr lang="en-US" sz="1800" dirty="0">
                <a:latin typeface="Arial"/>
              </a:rPr>
              <a:t>Motor</a:t>
            </a:r>
          </a:p>
          <a:p>
            <a:pPr algn="ctr">
              <a:defRPr/>
            </a:pPr>
            <a:r>
              <a:rPr lang="en-US" sz="1800" dirty="0">
                <a:latin typeface="Arial"/>
              </a:rPr>
              <a:t>Control</a:t>
            </a:r>
          </a:p>
        </p:txBody>
      </p:sp>
      <p:sp>
        <p:nvSpPr>
          <p:cNvPr id="33" name="Text Box 20"/>
          <p:cNvSpPr txBox="1">
            <a:spLocks noChangeArrowheads="1"/>
          </p:cNvSpPr>
          <p:nvPr>
            <p:custDataLst>
              <p:tags r:id="rId13"/>
            </p:custDataLst>
          </p:nvPr>
        </p:nvSpPr>
        <p:spPr bwMode="auto">
          <a:xfrm>
            <a:off x="5316538" y="6069517"/>
            <a:ext cx="2282825" cy="260350"/>
          </a:xfrm>
          <a:prstGeom prst="rect">
            <a:avLst/>
          </a:prstGeom>
          <a:noFill/>
          <a:ln w="9525">
            <a:noFill/>
            <a:miter lim="800000"/>
            <a:headEnd/>
            <a:tailEnd/>
          </a:ln>
        </p:spPr>
        <p:txBody>
          <a:bodyPr/>
          <a:lstStyle/>
          <a:p>
            <a:pPr algn="ctr"/>
            <a:r>
              <a:rPr lang="en-US" sz="1800" dirty="0"/>
              <a:t>Ultrasound Driving </a:t>
            </a:r>
            <a:r>
              <a:rPr lang="en-US" sz="1800" dirty="0" smtClean="0"/>
              <a:t>Electronics</a:t>
            </a:r>
            <a:endParaRPr lang="en-US" sz="1800" dirty="0"/>
          </a:p>
        </p:txBody>
      </p:sp>
      <p:pic>
        <p:nvPicPr>
          <p:cNvPr id="38" name="Picture 27" descr="maksimisyvyys TCt.bmp"/>
          <p:cNvPicPr>
            <a:picLocks noChangeAspect="1"/>
          </p:cNvPicPr>
          <p:nvPr>
            <p:custDataLst>
              <p:tags r:id="rId14"/>
            </p:custDataLst>
          </p:nvPr>
        </p:nvPicPr>
        <p:blipFill>
          <a:blip r:embed="rId19" cstate="print"/>
          <a:srcRect/>
          <a:stretch>
            <a:fillRect/>
          </a:stretch>
        </p:blipFill>
        <p:spPr bwMode="auto">
          <a:xfrm>
            <a:off x="5786438" y="1510638"/>
            <a:ext cx="2500312" cy="1874838"/>
          </a:xfrm>
          <a:prstGeom prst="rect">
            <a:avLst/>
          </a:prstGeom>
          <a:noFill/>
          <a:ln w="9525">
            <a:noFill/>
            <a:miter lim="800000"/>
            <a:headEnd/>
            <a:tailEnd/>
          </a:ln>
        </p:spPr>
      </p:pic>
      <p:pic>
        <p:nvPicPr>
          <p:cNvPr id="39" name="Picture 22" descr="elekaappi_Iso.JPG"/>
          <p:cNvPicPr>
            <a:picLocks noChangeAspect="1"/>
          </p:cNvPicPr>
          <p:nvPr>
            <p:custDataLst>
              <p:tags r:id="rId15"/>
            </p:custDataLst>
          </p:nvPr>
        </p:nvPicPr>
        <p:blipFill>
          <a:blip r:embed="rId20" cstate="print"/>
          <a:srcRect/>
          <a:stretch>
            <a:fillRect/>
          </a:stretch>
        </p:blipFill>
        <p:spPr bwMode="auto">
          <a:xfrm>
            <a:off x="5786438" y="4181980"/>
            <a:ext cx="1393825" cy="1857375"/>
          </a:xfrm>
          <a:prstGeom prst="rect">
            <a:avLst/>
          </a:prstGeom>
          <a:noFill/>
          <a:ln w="9525">
            <a:noFill/>
            <a:miter lim="800000"/>
            <a:headEnd/>
            <a:tailEnd/>
          </a:ln>
        </p:spPr>
      </p:pic>
      <p:grpSp>
        <p:nvGrpSpPr>
          <p:cNvPr id="40" name="Group 39"/>
          <p:cNvGrpSpPr>
            <a:grpSpLocks noChangeAspect="1"/>
          </p:cNvGrpSpPr>
          <p:nvPr/>
        </p:nvGrpSpPr>
        <p:grpSpPr>
          <a:xfrm>
            <a:off x="478063" y="1866426"/>
            <a:ext cx="3706478" cy="2689052"/>
            <a:chOff x="1447800" y="1430212"/>
            <a:chExt cx="6595022" cy="4784691"/>
          </a:xfrm>
        </p:grpSpPr>
        <p:grpSp>
          <p:nvGrpSpPr>
            <p:cNvPr id="41" name="Group 20"/>
            <p:cNvGrpSpPr/>
            <p:nvPr/>
          </p:nvGrpSpPr>
          <p:grpSpPr>
            <a:xfrm>
              <a:off x="1447800" y="1600200"/>
              <a:ext cx="6405563" cy="3797300"/>
              <a:chOff x="1447800" y="1600200"/>
              <a:chExt cx="6405563" cy="3797300"/>
            </a:xfrm>
          </p:grpSpPr>
          <p:pic>
            <p:nvPicPr>
              <p:cNvPr id="47" name="Picture 46" descr="92823 MR-HIFU-023721.jpg"/>
              <p:cNvPicPr>
                <a:picLocks noChangeAspect="1"/>
              </p:cNvPicPr>
              <p:nvPr/>
            </p:nvPicPr>
            <p:blipFill>
              <a:blip r:embed="rId21" cstate="print"/>
              <a:srcRect l="13281" t="4166" r="32813" b="18750"/>
              <a:stretch>
                <a:fillRect/>
              </a:stretch>
            </p:blipFill>
            <p:spPr bwMode="auto">
              <a:xfrm>
                <a:off x="1447800" y="1600200"/>
                <a:ext cx="3540125" cy="3797300"/>
              </a:xfrm>
              <a:prstGeom prst="rect">
                <a:avLst/>
              </a:prstGeom>
              <a:noFill/>
              <a:ln w="9525">
                <a:noFill/>
                <a:miter lim="800000"/>
                <a:headEnd/>
                <a:tailEnd/>
              </a:ln>
            </p:spPr>
          </p:pic>
          <p:pic>
            <p:nvPicPr>
              <p:cNvPr id="48" name="Picture 47" descr="transducteurU3"/>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5029200" y="1828800"/>
                <a:ext cx="2824163" cy="3140075"/>
              </a:xfrm>
              <a:prstGeom prst="rect">
                <a:avLst/>
              </a:prstGeom>
              <a:noFill/>
              <a:ln w="9525">
                <a:noFill/>
                <a:miter lim="800000"/>
                <a:headEnd/>
                <a:tailEnd/>
              </a:ln>
            </p:spPr>
          </p:pic>
        </p:grpSp>
        <p:sp>
          <p:nvSpPr>
            <p:cNvPr id="42" name="TextBox 7"/>
            <p:cNvSpPr txBox="1"/>
            <p:nvPr/>
          </p:nvSpPr>
          <p:spPr>
            <a:xfrm>
              <a:off x="5972828" y="1430212"/>
              <a:ext cx="1278497" cy="65716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smtClean="0">
                  <a:cs typeface="Times New Roman" pitchFamily="18" charset="0"/>
                </a:rPr>
                <a:t>Focus</a:t>
              </a:r>
              <a:endParaRPr lang="en-US" dirty="0">
                <a:cs typeface="Times New Roman" pitchFamily="18" charset="0"/>
              </a:endParaRPr>
            </a:p>
          </p:txBody>
        </p:sp>
        <p:sp>
          <p:nvSpPr>
            <p:cNvPr id="43" name="TextBox 10"/>
            <p:cNvSpPr txBox="1"/>
            <p:nvPr/>
          </p:nvSpPr>
          <p:spPr>
            <a:xfrm>
              <a:off x="5877042" y="4192750"/>
              <a:ext cx="2165780" cy="65716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smtClean="0">
                  <a:cs typeface="Times New Roman" pitchFamily="18" charset="0"/>
                </a:rPr>
                <a:t>Transducer</a:t>
              </a:r>
              <a:endParaRPr lang="en-US" dirty="0">
                <a:cs typeface="Times New Roman" pitchFamily="18" charset="0"/>
              </a:endParaRPr>
            </a:p>
          </p:txBody>
        </p:sp>
        <p:sp>
          <p:nvSpPr>
            <p:cNvPr id="44" name="TextBox 12"/>
            <p:cNvSpPr txBox="1"/>
            <p:nvPr/>
          </p:nvSpPr>
          <p:spPr>
            <a:xfrm>
              <a:off x="2859542" y="4572001"/>
              <a:ext cx="2656254" cy="164290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dirty="0" smtClean="0">
                  <a:cs typeface="Times New Roman" pitchFamily="18" charset="0"/>
                </a:rPr>
                <a:t>Transducer</a:t>
              </a:r>
              <a:br>
                <a:rPr lang="en-CA" dirty="0" smtClean="0">
                  <a:cs typeface="Times New Roman" pitchFamily="18" charset="0"/>
                </a:rPr>
              </a:br>
              <a:r>
                <a:rPr lang="en-CA" dirty="0" smtClean="0">
                  <a:cs typeface="Times New Roman" pitchFamily="18" charset="0"/>
                </a:rPr>
                <a:t>Embedded in</a:t>
              </a:r>
            </a:p>
            <a:p>
              <a:pPr algn="ctr"/>
              <a:r>
                <a:rPr lang="en-CA" dirty="0" smtClean="0">
                  <a:cs typeface="Times New Roman" pitchFamily="18" charset="0"/>
                </a:rPr>
                <a:t>Therapy Table</a:t>
              </a:r>
              <a:endParaRPr lang="en-US" dirty="0">
                <a:cs typeface="Times New Roman" pitchFamily="18" charset="0"/>
              </a:endParaRPr>
            </a:p>
          </p:txBody>
        </p:sp>
        <p:cxnSp>
          <p:nvCxnSpPr>
            <p:cNvPr id="45" name="Straight Arrow Connector 44"/>
            <p:cNvCxnSpPr/>
            <p:nvPr/>
          </p:nvCxnSpPr>
          <p:spPr>
            <a:xfrm flipH="1" flipV="1">
              <a:off x="2828544" y="3429000"/>
              <a:ext cx="1371600" cy="11430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191000" y="3810000"/>
              <a:ext cx="914400" cy="7620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a:spLocks noGrp="1"/>
          </p:cNvSpPr>
          <p:nvPr>
            <p:ph type="title"/>
          </p:nvPr>
        </p:nvSpPr>
        <p:spPr>
          <a:xfrm>
            <a:off x="457200" y="83244"/>
            <a:ext cx="8229600" cy="1143000"/>
          </a:xfrm>
        </p:spPr>
        <p:txBody>
          <a:bodyPr/>
          <a:lstStyle/>
          <a:p>
            <a:r>
              <a:rPr lang="en-CA" dirty="0" smtClean="0"/>
              <a:t>System Setup</a:t>
            </a:r>
            <a:endParaRPr lang="en-CA" dirty="0"/>
          </a:p>
        </p:txBody>
      </p:sp>
      <p:pic>
        <p:nvPicPr>
          <p:cNvPr id="21" name="Picture 4"/>
          <p:cNvPicPr preferRelativeResize="0">
            <a:picLocks noChangeAspect="1" noChangeArrowheads="1"/>
          </p:cNvPicPr>
          <p:nvPr>
            <p:custDataLst>
              <p:tags r:id="rId1"/>
            </p:custDataLst>
          </p:nvPr>
        </p:nvPicPr>
        <p:blipFill>
          <a:blip r:embed="rId5" cstate="print"/>
          <a:srcRect/>
          <a:stretch>
            <a:fillRect/>
          </a:stretch>
        </p:blipFill>
        <p:spPr bwMode="auto">
          <a:xfrm>
            <a:off x="2885134" y="1491255"/>
            <a:ext cx="3425825" cy="1882775"/>
          </a:xfrm>
          <a:prstGeom prst="rect">
            <a:avLst/>
          </a:prstGeom>
          <a:noFill/>
          <a:ln w="0" algn="ctr">
            <a:noFill/>
            <a:miter lim="800000"/>
            <a:headEnd/>
            <a:tailEnd/>
          </a:ln>
        </p:spPr>
      </p:pic>
      <p:pic>
        <p:nvPicPr>
          <p:cNvPr id="22" name="Picture 5"/>
          <p:cNvPicPr preferRelativeResize="0">
            <a:picLocks noChangeAspect="1" noChangeArrowheads="1"/>
          </p:cNvPicPr>
          <p:nvPr>
            <p:custDataLst>
              <p:tags r:id="rId2"/>
            </p:custDataLst>
          </p:nvPr>
        </p:nvPicPr>
        <p:blipFill>
          <a:blip r:embed="rId6" cstate="print"/>
          <a:srcRect/>
          <a:stretch>
            <a:fillRect/>
          </a:stretch>
        </p:blipFill>
        <p:spPr bwMode="auto">
          <a:xfrm>
            <a:off x="1055688" y="3440113"/>
            <a:ext cx="6202362" cy="30591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MR-HIFU Treatment Facility</a:t>
            </a:r>
            <a:endParaRPr lang="en-US" dirty="0"/>
          </a:p>
        </p:txBody>
      </p:sp>
      <p:grpSp>
        <p:nvGrpSpPr>
          <p:cNvPr id="87" name="Group 86"/>
          <p:cNvGrpSpPr/>
          <p:nvPr/>
        </p:nvGrpSpPr>
        <p:grpSpPr>
          <a:xfrm>
            <a:off x="754063" y="1468565"/>
            <a:ext cx="7705725" cy="5210347"/>
            <a:chOff x="754063" y="1196975"/>
            <a:chExt cx="7705725" cy="5210347"/>
          </a:xfrm>
        </p:grpSpPr>
        <p:sp>
          <p:nvSpPr>
            <p:cNvPr id="4" name="Line 2"/>
            <p:cNvSpPr>
              <a:spLocks noChangeShapeType="1"/>
            </p:cNvSpPr>
            <p:nvPr>
              <p:custDataLst>
                <p:tags r:id="rId1"/>
              </p:custDataLst>
            </p:nvPr>
          </p:nvSpPr>
          <p:spPr bwMode="auto">
            <a:xfrm flipH="1">
              <a:off x="6326188" y="2995613"/>
              <a:ext cx="1485900"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5" name="Rectangle 4"/>
            <p:cNvSpPr>
              <a:spLocks noChangeArrowheads="1"/>
            </p:cNvSpPr>
            <p:nvPr>
              <p:custDataLst>
                <p:tags r:id="rId2"/>
              </p:custDataLst>
            </p:nvPr>
          </p:nvSpPr>
          <p:spPr bwMode="auto">
            <a:xfrm>
              <a:off x="754063" y="1224134"/>
              <a:ext cx="7705725" cy="5183188"/>
            </a:xfrm>
            <a:prstGeom prst="rect">
              <a:avLst/>
            </a:prstGeom>
            <a:noFill/>
            <a:ln w="63500">
              <a:solidFill>
                <a:srgbClr val="C0C0C0"/>
              </a:solidFill>
              <a:miter lim="800000"/>
              <a:headEnd/>
              <a:tailEnd/>
            </a:ln>
          </p:spPr>
          <p:txBody>
            <a:bodyPr wrap="none" anchor="ctr">
              <a:prstTxWarp prst="textNoShape">
                <a:avLst/>
              </a:prstTxWarp>
            </a:bodyPr>
            <a:lstStyle/>
            <a:p>
              <a:pPr algn="ctr"/>
              <a:endParaRPr lang="en-US"/>
            </a:p>
          </p:txBody>
        </p:sp>
        <p:sp>
          <p:nvSpPr>
            <p:cNvPr id="6" name="Line 5"/>
            <p:cNvSpPr>
              <a:spLocks noChangeShapeType="1"/>
            </p:cNvSpPr>
            <p:nvPr>
              <p:custDataLst>
                <p:tags r:id="rId3"/>
              </p:custDataLst>
            </p:nvPr>
          </p:nvSpPr>
          <p:spPr bwMode="auto">
            <a:xfrm>
              <a:off x="3824288" y="4595813"/>
              <a:ext cx="4635500" cy="0"/>
            </a:xfrm>
            <a:prstGeom prst="line">
              <a:avLst/>
            </a:prstGeom>
            <a:noFill/>
            <a:ln w="63500">
              <a:solidFill>
                <a:srgbClr val="C0C0C0"/>
              </a:solidFill>
              <a:round/>
              <a:headEnd/>
              <a:tailEnd/>
            </a:ln>
          </p:spPr>
          <p:txBody>
            <a:bodyPr>
              <a:prstTxWarp prst="textNoShape">
                <a:avLst/>
              </a:prstTxWarp>
            </a:bodyPr>
            <a:lstStyle/>
            <a:p>
              <a:endParaRPr lang="en-US"/>
            </a:p>
          </p:txBody>
        </p:sp>
        <p:sp>
          <p:nvSpPr>
            <p:cNvPr id="7" name="Line 6"/>
            <p:cNvSpPr>
              <a:spLocks noChangeShapeType="1"/>
            </p:cNvSpPr>
            <p:nvPr>
              <p:custDataLst>
                <p:tags r:id="rId4"/>
              </p:custDataLst>
            </p:nvPr>
          </p:nvSpPr>
          <p:spPr bwMode="auto">
            <a:xfrm flipH="1">
              <a:off x="3851275" y="1196975"/>
              <a:ext cx="0" cy="5183188"/>
            </a:xfrm>
            <a:prstGeom prst="line">
              <a:avLst/>
            </a:prstGeom>
            <a:noFill/>
            <a:ln w="63500">
              <a:solidFill>
                <a:srgbClr val="C0C0C0"/>
              </a:solidFill>
              <a:round/>
              <a:headEnd/>
              <a:tailEnd/>
            </a:ln>
          </p:spPr>
          <p:txBody>
            <a:bodyPr>
              <a:prstTxWarp prst="textNoShape">
                <a:avLst/>
              </a:prstTxWarp>
            </a:bodyPr>
            <a:lstStyle/>
            <a:p>
              <a:endParaRPr lang="en-US"/>
            </a:p>
          </p:txBody>
        </p:sp>
        <p:sp>
          <p:nvSpPr>
            <p:cNvPr id="8" name="Rectangle 7"/>
            <p:cNvSpPr>
              <a:spLocks noChangeArrowheads="1"/>
            </p:cNvSpPr>
            <p:nvPr>
              <p:custDataLst>
                <p:tags r:id="rId5"/>
              </p:custDataLst>
            </p:nvPr>
          </p:nvSpPr>
          <p:spPr bwMode="auto">
            <a:xfrm rot="5400000">
              <a:off x="6444457" y="1412081"/>
              <a:ext cx="647700" cy="1655763"/>
            </a:xfrm>
            <a:prstGeom prst="rect">
              <a:avLst/>
            </a:prstGeom>
            <a:solidFill>
              <a:srgbClr val="FFCC99">
                <a:alpha val="39999"/>
              </a:srgbClr>
            </a:solidFill>
            <a:ln w="19050">
              <a:solidFill>
                <a:schemeClr val="tx1"/>
              </a:solidFill>
              <a:miter lim="800000"/>
              <a:headEnd/>
              <a:tailEnd/>
            </a:ln>
          </p:spPr>
          <p:txBody>
            <a:bodyPr rot="10800000" vert="eaVert" wrap="none" anchor="ctr">
              <a:prstTxWarp prst="textNoShape">
                <a:avLst/>
              </a:prstTxWarp>
            </a:bodyPr>
            <a:lstStyle/>
            <a:p>
              <a:pPr algn="ctr"/>
              <a:endParaRPr lang="en-US"/>
            </a:p>
          </p:txBody>
        </p:sp>
        <p:sp>
          <p:nvSpPr>
            <p:cNvPr id="9" name="Rectangle 8"/>
            <p:cNvSpPr>
              <a:spLocks noChangeArrowheads="1"/>
            </p:cNvSpPr>
            <p:nvPr>
              <p:custDataLst>
                <p:tags r:id="rId6"/>
              </p:custDataLst>
            </p:nvPr>
          </p:nvSpPr>
          <p:spPr bwMode="auto">
            <a:xfrm>
              <a:off x="2681288" y="2182813"/>
              <a:ext cx="381000" cy="825500"/>
            </a:xfrm>
            <a:prstGeom prst="rect">
              <a:avLst/>
            </a:prstGeom>
            <a:solidFill>
              <a:srgbClr val="FFCC99">
                <a:alpha val="79999"/>
              </a:srgbClr>
            </a:solidFill>
            <a:ln w="19050">
              <a:solidFill>
                <a:schemeClr val="tx1"/>
              </a:solidFill>
              <a:miter lim="800000"/>
              <a:headEnd/>
              <a:tailEnd/>
            </a:ln>
          </p:spPr>
          <p:txBody>
            <a:bodyPr wrap="none" anchor="ctr">
              <a:prstTxWarp prst="textNoShape">
                <a:avLst/>
              </a:prstTxWarp>
            </a:bodyPr>
            <a:lstStyle/>
            <a:p>
              <a:pPr algn="ctr"/>
              <a:endParaRPr lang="en-US"/>
            </a:p>
          </p:txBody>
        </p:sp>
        <p:sp>
          <p:nvSpPr>
            <p:cNvPr id="10" name="Rectangle 9"/>
            <p:cNvSpPr>
              <a:spLocks noChangeArrowheads="1"/>
            </p:cNvSpPr>
            <p:nvPr>
              <p:custDataLst>
                <p:tags r:id="rId7"/>
              </p:custDataLst>
            </p:nvPr>
          </p:nvSpPr>
          <p:spPr bwMode="auto">
            <a:xfrm>
              <a:off x="2681288" y="3197225"/>
              <a:ext cx="381000" cy="825500"/>
            </a:xfrm>
            <a:prstGeom prst="rect">
              <a:avLst/>
            </a:prstGeom>
            <a:solidFill>
              <a:srgbClr val="CCFFCC">
                <a:alpha val="79999"/>
              </a:srgbClr>
            </a:solidFill>
            <a:ln w="19050">
              <a:solidFill>
                <a:schemeClr val="tx1"/>
              </a:solidFill>
              <a:miter lim="800000"/>
              <a:headEnd/>
              <a:tailEnd/>
            </a:ln>
          </p:spPr>
          <p:txBody>
            <a:bodyPr wrap="none" anchor="ctr">
              <a:prstTxWarp prst="textNoShape">
                <a:avLst/>
              </a:prstTxWarp>
            </a:bodyPr>
            <a:lstStyle/>
            <a:p>
              <a:pPr algn="ctr"/>
              <a:endParaRPr lang="en-US"/>
            </a:p>
          </p:txBody>
        </p:sp>
        <p:sp>
          <p:nvSpPr>
            <p:cNvPr id="11" name="Rectangle 10"/>
            <p:cNvSpPr>
              <a:spLocks noChangeArrowheads="1"/>
            </p:cNvSpPr>
            <p:nvPr>
              <p:custDataLst>
                <p:tags r:id="rId8"/>
              </p:custDataLst>
            </p:nvPr>
          </p:nvSpPr>
          <p:spPr bwMode="auto">
            <a:xfrm>
              <a:off x="3698875" y="2246313"/>
              <a:ext cx="315913" cy="1587500"/>
            </a:xfrm>
            <a:prstGeom prst="rect">
              <a:avLst/>
            </a:prstGeom>
            <a:solidFill>
              <a:schemeClr val="bg1">
                <a:alpha val="70195"/>
              </a:schemeClr>
            </a:solidFill>
            <a:ln w="9525">
              <a:noFill/>
              <a:miter lim="800000"/>
              <a:headEnd/>
              <a:tailEnd/>
            </a:ln>
          </p:spPr>
          <p:txBody>
            <a:bodyPr wrap="none" anchor="ctr">
              <a:prstTxWarp prst="textNoShape">
                <a:avLst/>
              </a:prstTxWarp>
            </a:bodyPr>
            <a:lstStyle/>
            <a:p>
              <a:pPr algn="ctr"/>
              <a:endParaRPr lang="en-US"/>
            </a:p>
          </p:txBody>
        </p:sp>
        <p:sp>
          <p:nvSpPr>
            <p:cNvPr id="12" name="Rectangle 11"/>
            <p:cNvSpPr>
              <a:spLocks noChangeArrowheads="1"/>
            </p:cNvSpPr>
            <p:nvPr>
              <p:custDataLst>
                <p:tags r:id="rId9"/>
              </p:custDataLst>
            </p:nvPr>
          </p:nvSpPr>
          <p:spPr bwMode="auto">
            <a:xfrm>
              <a:off x="4281488" y="5084763"/>
              <a:ext cx="1298575" cy="720725"/>
            </a:xfrm>
            <a:prstGeom prst="rect">
              <a:avLst/>
            </a:prstGeom>
            <a:solidFill>
              <a:srgbClr val="CCFFCC">
                <a:alpha val="79999"/>
              </a:srgbClr>
            </a:solidFill>
            <a:ln w="19050">
              <a:solidFill>
                <a:schemeClr val="tx1"/>
              </a:solidFill>
              <a:miter lim="800000"/>
              <a:headEnd/>
              <a:tailEnd/>
            </a:ln>
          </p:spPr>
          <p:txBody>
            <a:bodyPr wrap="none" anchor="ctr">
              <a:prstTxWarp prst="textNoShape">
                <a:avLst/>
              </a:prstTxWarp>
            </a:bodyPr>
            <a:lstStyle/>
            <a:p>
              <a:pPr algn="ctr"/>
              <a:endParaRPr lang="en-US"/>
            </a:p>
          </p:txBody>
        </p:sp>
        <p:sp>
          <p:nvSpPr>
            <p:cNvPr id="13" name="Rectangle 12"/>
            <p:cNvSpPr>
              <a:spLocks noChangeArrowheads="1"/>
            </p:cNvSpPr>
            <p:nvPr>
              <p:custDataLst>
                <p:tags r:id="rId10"/>
              </p:custDataLst>
            </p:nvPr>
          </p:nvSpPr>
          <p:spPr bwMode="auto">
            <a:xfrm>
              <a:off x="6372225" y="4437063"/>
              <a:ext cx="792163" cy="287337"/>
            </a:xfrm>
            <a:prstGeom prst="rect">
              <a:avLst/>
            </a:prstGeom>
            <a:solidFill>
              <a:srgbClr val="CCFFCC">
                <a:alpha val="79999"/>
              </a:srgbClr>
            </a:solidFill>
            <a:ln w="19050">
              <a:solidFill>
                <a:schemeClr val="tx1"/>
              </a:solidFill>
              <a:miter lim="800000"/>
              <a:headEnd/>
              <a:tailEnd/>
            </a:ln>
          </p:spPr>
          <p:txBody>
            <a:bodyPr wrap="none" anchor="ctr">
              <a:prstTxWarp prst="textNoShape">
                <a:avLst/>
              </a:prstTxWarp>
            </a:bodyPr>
            <a:lstStyle/>
            <a:p>
              <a:pPr algn="ctr"/>
              <a:endParaRPr lang="en-US"/>
            </a:p>
          </p:txBody>
        </p:sp>
        <p:sp>
          <p:nvSpPr>
            <p:cNvPr id="14" name="Oval 13"/>
            <p:cNvSpPr>
              <a:spLocks noChangeArrowheads="1"/>
            </p:cNvSpPr>
            <p:nvPr>
              <p:custDataLst>
                <p:tags r:id="rId11"/>
              </p:custDataLst>
            </p:nvPr>
          </p:nvSpPr>
          <p:spPr bwMode="auto">
            <a:xfrm>
              <a:off x="2082800" y="2767013"/>
              <a:ext cx="358775" cy="577850"/>
            </a:xfrm>
            <a:prstGeom prst="ellipse">
              <a:avLst/>
            </a:prstGeom>
            <a:solidFill>
              <a:srgbClr val="99CCFF">
                <a:alpha val="72940"/>
              </a:srgbClr>
            </a:solidFill>
            <a:ln w="9525">
              <a:noFill/>
              <a:round/>
              <a:headEnd/>
              <a:tailEnd/>
            </a:ln>
          </p:spPr>
          <p:txBody>
            <a:bodyPr wrap="none" anchor="ctr">
              <a:prstTxWarp prst="textNoShape">
                <a:avLst/>
              </a:prstTxWarp>
            </a:bodyPr>
            <a:lstStyle/>
            <a:p>
              <a:pPr algn="ctr"/>
              <a:endParaRPr lang="en-US"/>
            </a:p>
          </p:txBody>
        </p:sp>
        <p:sp>
          <p:nvSpPr>
            <p:cNvPr id="15" name="Oval 14"/>
            <p:cNvSpPr>
              <a:spLocks noChangeArrowheads="1"/>
            </p:cNvSpPr>
            <p:nvPr>
              <p:custDataLst>
                <p:tags r:id="rId12"/>
              </p:custDataLst>
            </p:nvPr>
          </p:nvSpPr>
          <p:spPr bwMode="auto">
            <a:xfrm>
              <a:off x="2092325" y="2895600"/>
              <a:ext cx="287338" cy="288925"/>
            </a:xfrm>
            <a:prstGeom prst="ellipse">
              <a:avLst/>
            </a:prstGeom>
            <a:solidFill>
              <a:srgbClr val="CC9900"/>
            </a:solidFill>
            <a:ln w="9525">
              <a:noFill/>
              <a:round/>
              <a:headEnd/>
              <a:tailEnd/>
            </a:ln>
          </p:spPr>
          <p:txBody>
            <a:bodyPr wrap="none" anchor="ctr">
              <a:prstTxWarp prst="textNoShape">
                <a:avLst/>
              </a:prstTxWarp>
            </a:bodyPr>
            <a:lstStyle/>
            <a:p>
              <a:pPr algn="ctr"/>
              <a:endParaRPr lang="en-US"/>
            </a:p>
          </p:txBody>
        </p:sp>
        <p:sp>
          <p:nvSpPr>
            <p:cNvPr id="16" name="Text Box 15"/>
            <p:cNvSpPr txBox="1">
              <a:spLocks noChangeArrowheads="1"/>
            </p:cNvSpPr>
            <p:nvPr>
              <p:custDataLst>
                <p:tags r:id="rId13"/>
              </p:custDataLst>
            </p:nvPr>
          </p:nvSpPr>
          <p:spPr bwMode="auto">
            <a:xfrm>
              <a:off x="900113" y="2873375"/>
              <a:ext cx="1047750" cy="274638"/>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OPERATOR</a:t>
              </a:r>
              <a:endParaRPr lang="en-US" sz="1200" b="1">
                <a:solidFill>
                  <a:schemeClr val="tx1"/>
                </a:solidFill>
                <a:ea typeface="Arial" pitchFamily="-84" charset="0"/>
                <a:cs typeface="Arial" pitchFamily="-84" charset="0"/>
              </a:endParaRPr>
            </a:p>
          </p:txBody>
        </p:sp>
        <p:sp>
          <p:nvSpPr>
            <p:cNvPr id="17" name="Text Box 16"/>
            <p:cNvSpPr txBox="1">
              <a:spLocks noChangeArrowheads="1"/>
            </p:cNvSpPr>
            <p:nvPr>
              <p:custDataLst>
                <p:tags r:id="rId14"/>
              </p:custDataLst>
            </p:nvPr>
          </p:nvSpPr>
          <p:spPr bwMode="auto">
            <a:xfrm>
              <a:off x="900113" y="2347913"/>
              <a:ext cx="1217612" cy="274637"/>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MR CONSOLE</a:t>
              </a:r>
              <a:endParaRPr lang="en-US" sz="1200" b="1">
                <a:solidFill>
                  <a:schemeClr val="tx1"/>
                </a:solidFill>
                <a:ea typeface="Arial" pitchFamily="-84" charset="0"/>
                <a:cs typeface="Arial" pitchFamily="-84" charset="0"/>
              </a:endParaRPr>
            </a:p>
          </p:txBody>
        </p:sp>
        <p:sp>
          <p:nvSpPr>
            <p:cNvPr id="18" name="Text Box 17"/>
            <p:cNvSpPr txBox="1">
              <a:spLocks noChangeArrowheads="1"/>
            </p:cNvSpPr>
            <p:nvPr>
              <p:custDataLst>
                <p:tags r:id="rId15"/>
              </p:custDataLst>
            </p:nvPr>
          </p:nvSpPr>
          <p:spPr bwMode="auto">
            <a:xfrm>
              <a:off x="890588" y="3355975"/>
              <a:ext cx="1377950" cy="457200"/>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HIFU PLANNING</a:t>
              </a:r>
            </a:p>
            <a:p>
              <a:r>
                <a:rPr lang="fi-FI" sz="1200" b="1">
                  <a:solidFill>
                    <a:schemeClr val="tx1"/>
                  </a:solidFill>
                  <a:ea typeface="Arial" pitchFamily="-84" charset="0"/>
                  <a:cs typeface="Arial" pitchFamily="-84" charset="0"/>
                </a:rPr>
                <a:t>CONSOLE</a:t>
              </a:r>
              <a:endParaRPr lang="en-US" sz="1200" b="1">
                <a:solidFill>
                  <a:schemeClr val="tx1"/>
                </a:solidFill>
                <a:ea typeface="Arial" pitchFamily="-84" charset="0"/>
                <a:cs typeface="Arial" pitchFamily="-84" charset="0"/>
              </a:endParaRPr>
            </a:p>
          </p:txBody>
        </p:sp>
        <p:sp>
          <p:nvSpPr>
            <p:cNvPr id="19" name="Line 18"/>
            <p:cNvSpPr>
              <a:spLocks noChangeShapeType="1"/>
            </p:cNvSpPr>
            <p:nvPr>
              <p:custDataLst>
                <p:tags r:id="rId16"/>
              </p:custDataLst>
            </p:nvPr>
          </p:nvSpPr>
          <p:spPr bwMode="auto">
            <a:xfrm>
              <a:off x="3059113" y="2636838"/>
              <a:ext cx="431800"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0" name="Line 19"/>
            <p:cNvSpPr>
              <a:spLocks noChangeShapeType="1"/>
            </p:cNvSpPr>
            <p:nvPr>
              <p:custDataLst>
                <p:tags r:id="rId17"/>
              </p:custDataLst>
            </p:nvPr>
          </p:nvSpPr>
          <p:spPr bwMode="auto">
            <a:xfrm>
              <a:off x="3490913" y="2636838"/>
              <a:ext cx="0" cy="2663825"/>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1" name="Line 20"/>
            <p:cNvSpPr>
              <a:spLocks noChangeShapeType="1"/>
            </p:cNvSpPr>
            <p:nvPr>
              <p:custDataLst>
                <p:tags r:id="rId18"/>
              </p:custDataLst>
            </p:nvPr>
          </p:nvSpPr>
          <p:spPr bwMode="auto">
            <a:xfrm flipH="1">
              <a:off x="3490913" y="5300663"/>
              <a:ext cx="792162"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2" name="Line 21"/>
            <p:cNvSpPr>
              <a:spLocks noChangeShapeType="1"/>
            </p:cNvSpPr>
            <p:nvPr>
              <p:custDataLst>
                <p:tags r:id="rId19"/>
              </p:custDataLst>
            </p:nvPr>
          </p:nvSpPr>
          <p:spPr bwMode="auto">
            <a:xfrm>
              <a:off x="2124075" y="2490788"/>
              <a:ext cx="503238" cy="1587"/>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23" name="Line 22"/>
            <p:cNvSpPr>
              <a:spLocks noChangeShapeType="1"/>
            </p:cNvSpPr>
            <p:nvPr>
              <p:custDataLst>
                <p:tags r:id="rId20"/>
              </p:custDataLst>
            </p:nvPr>
          </p:nvSpPr>
          <p:spPr bwMode="auto">
            <a:xfrm>
              <a:off x="2266950" y="3500438"/>
              <a:ext cx="360363" cy="0"/>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sp>
          <p:nvSpPr>
            <p:cNvPr id="24" name="Rectangle 23"/>
            <p:cNvSpPr>
              <a:spLocks noChangeArrowheads="1"/>
            </p:cNvSpPr>
            <p:nvPr>
              <p:custDataLst>
                <p:tags r:id="rId21"/>
              </p:custDataLst>
            </p:nvPr>
          </p:nvSpPr>
          <p:spPr bwMode="auto">
            <a:xfrm rot="5400000">
              <a:off x="6444457" y="2924968"/>
              <a:ext cx="647700" cy="1655763"/>
            </a:xfrm>
            <a:prstGeom prst="rect">
              <a:avLst/>
            </a:prstGeom>
            <a:solidFill>
              <a:srgbClr val="FFCC99">
                <a:alpha val="38823"/>
              </a:srgbClr>
            </a:solidFill>
            <a:ln w="19050">
              <a:solidFill>
                <a:schemeClr val="tx1"/>
              </a:solidFill>
              <a:miter lim="800000"/>
              <a:headEnd/>
              <a:tailEnd/>
            </a:ln>
          </p:spPr>
          <p:txBody>
            <a:bodyPr rot="10800000" vert="eaVert" wrap="none" anchor="ctr">
              <a:prstTxWarp prst="textNoShape">
                <a:avLst/>
              </a:prstTxWarp>
            </a:bodyPr>
            <a:lstStyle/>
            <a:p>
              <a:pPr algn="ctr"/>
              <a:endParaRPr lang="en-US"/>
            </a:p>
          </p:txBody>
        </p:sp>
        <p:sp>
          <p:nvSpPr>
            <p:cNvPr id="25" name="Line 24"/>
            <p:cNvSpPr>
              <a:spLocks noChangeShapeType="1"/>
            </p:cNvSpPr>
            <p:nvPr>
              <p:custDataLst>
                <p:tags r:id="rId22"/>
              </p:custDataLst>
            </p:nvPr>
          </p:nvSpPr>
          <p:spPr bwMode="auto">
            <a:xfrm flipH="1">
              <a:off x="5580063" y="5445125"/>
              <a:ext cx="1152525"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6" name="Line 25"/>
            <p:cNvSpPr>
              <a:spLocks noChangeShapeType="1"/>
            </p:cNvSpPr>
            <p:nvPr>
              <p:custDataLst>
                <p:tags r:id="rId23"/>
              </p:custDataLst>
            </p:nvPr>
          </p:nvSpPr>
          <p:spPr bwMode="auto">
            <a:xfrm flipH="1">
              <a:off x="6732588" y="4724400"/>
              <a:ext cx="0" cy="720725"/>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7" name="Line 26"/>
            <p:cNvSpPr>
              <a:spLocks noChangeShapeType="1"/>
            </p:cNvSpPr>
            <p:nvPr>
              <p:custDataLst>
                <p:tags r:id="rId24"/>
              </p:custDataLst>
            </p:nvPr>
          </p:nvSpPr>
          <p:spPr bwMode="auto">
            <a:xfrm>
              <a:off x="3059113" y="3571875"/>
              <a:ext cx="217487"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8" name="Line 27"/>
            <p:cNvSpPr>
              <a:spLocks noChangeShapeType="1"/>
            </p:cNvSpPr>
            <p:nvPr>
              <p:custDataLst>
                <p:tags r:id="rId25"/>
              </p:custDataLst>
            </p:nvPr>
          </p:nvSpPr>
          <p:spPr bwMode="auto">
            <a:xfrm>
              <a:off x="3276600" y="3571875"/>
              <a:ext cx="0" cy="187325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29" name="Line 28"/>
            <p:cNvSpPr>
              <a:spLocks noChangeShapeType="1"/>
            </p:cNvSpPr>
            <p:nvPr>
              <p:custDataLst>
                <p:tags r:id="rId26"/>
              </p:custDataLst>
            </p:nvPr>
          </p:nvSpPr>
          <p:spPr bwMode="auto">
            <a:xfrm flipH="1">
              <a:off x="3276600" y="5445125"/>
              <a:ext cx="1008063"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0" name="Line 29"/>
            <p:cNvSpPr>
              <a:spLocks noChangeShapeType="1"/>
            </p:cNvSpPr>
            <p:nvPr>
              <p:custDataLst>
                <p:tags r:id="rId27"/>
              </p:custDataLst>
            </p:nvPr>
          </p:nvSpPr>
          <p:spPr bwMode="auto">
            <a:xfrm flipH="1">
              <a:off x="6588125" y="4076700"/>
              <a:ext cx="0" cy="360363"/>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1" name="Line 30"/>
            <p:cNvSpPr>
              <a:spLocks noChangeShapeType="1"/>
            </p:cNvSpPr>
            <p:nvPr>
              <p:custDataLst>
                <p:tags r:id="rId28"/>
              </p:custDataLst>
            </p:nvPr>
          </p:nvSpPr>
          <p:spPr bwMode="auto">
            <a:xfrm flipH="1">
              <a:off x="6948488" y="4221163"/>
              <a:ext cx="863600"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2" name="Line 31"/>
            <p:cNvSpPr>
              <a:spLocks noChangeShapeType="1"/>
            </p:cNvSpPr>
            <p:nvPr>
              <p:custDataLst>
                <p:tags r:id="rId29"/>
              </p:custDataLst>
            </p:nvPr>
          </p:nvSpPr>
          <p:spPr bwMode="auto">
            <a:xfrm flipH="1">
              <a:off x="6948488" y="4221163"/>
              <a:ext cx="0" cy="21590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3" name="Line 32"/>
            <p:cNvSpPr>
              <a:spLocks noChangeShapeType="1"/>
            </p:cNvSpPr>
            <p:nvPr>
              <p:custDataLst>
                <p:tags r:id="rId30"/>
              </p:custDataLst>
            </p:nvPr>
          </p:nvSpPr>
          <p:spPr bwMode="auto">
            <a:xfrm flipH="1">
              <a:off x="7812088" y="2995613"/>
              <a:ext cx="0" cy="122555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4" name="Line 33"/>
            <p:cNvSpPr>
              <a:spLocks noChangeShapeType="1"/>
            </p:cNvSpPr>
            <p:nvPr>
              <p:custDataLst>
                <p:tags r:id="rId31"/>
              </p:custDataLst>
            </p:nvPr>
          </p:nvSpPr>
          <p:spPr bwMode="auto">
            <a:xfrm flipH="1">
              <a:off x="3059113" y="5588000"/>
              <a:ext cx="1225550"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5" name="Line 34"/>
            <p:cNvSpPr>
              <a:spLocks noChangeShapeType="1"/>
            </p:cNvSpPr>
            <p:nvPr>
              <p:custDataLst>
                <p:tags r:id="rId32"/>
              </p:custDataLst>
            </p:nvPr>
          </p:nvSpPr>
          <p:spPr bwMode="auto">
            <a:xfrm>
              <a:off x="3059113" y="4364038"/>
              <a:ext cx="0" cy="122555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6" name="Line 35"/>
            <p:cNvSpPr>
              <a:spLocks noChangeShapeType="1"/>
            </p:cNvSpPr>
            <p:nvPr>
              <p:custDataLst>
                <p:tags r:id="rId33"/>
              </p:custDataLst>
            </p:nvPr>
          </p:nvSpPr>
          <p:spPr bwMode="auto">
            <a:xfrm>
              <a:off x="2555875" y="4364038"/>
              <a:ext cx="503238"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37" name="Line 36"/>
            <p:cNvSpPr>
              <a:spLocks noChangeShapeType="1"/>
            </p:cNvSpPr>
            <p:nvPr>
              <p:custDataLst>
                <p:tags r:id="rId34"/>
              </p:custDataLst>
            </p:nvPr>
          </p:nvSpPr>
          <p:spPr bwMode="auto">
            <a:xfrm flipH="1" flipV="1">
              <a:off x="2441575" y="4100513"/>
              <a:ext cx="114300" cy="263525"/>
            </a:xfrm>
            <a:prstGeom prst="line">
              <a:avLst/>
            </a:prstGeom>
            <a:noFill/>
            <a:ln w="19050">
              <a:solidFill>
                <a:schemeClr val="tx1"/>
              </a:solidFill>
              <a:prstDash val="dash"/>
              <a:round/>
              <a:headEnd/>
              <a:tailEnd/>
            </a:ln>
          </p:spPr>
          <p:txBody>
            <a:bodyPr>
              <a:prstTxWarp prst="textNoShape">
                <a:avLst/>
              </a:prstTxWarp>
            </a:bodyPr>
            <a:lstStyle/>
            <a:p>
              <a:endParaRPr lang="en-US"/>
            </a:p>
          </p:txBody>
        </p:sp>
        <p:grpSp>
          <p:nvGrpSpPr>
            <p:cNvPr id="38" name="Group 37"/>
            <p:cNvGrpSpPr>
              <a:grpSpLocks/>
            </p:cNvGrpSpPr>
            <p:nvPr/>
          </p:nvGrpSpPr>
          <p:grpSpPr bwMode="auto">
            <a:xfrm>
              <a:off x="2297113" y="3800475"/>
              <a:ext cx="222250" cy="314325"/>
              <a:chOff x="1447" y="2304"/>
              <a:chExt cx="140" cy="198"/>
            </a:xfrm>
          </p:grpSpPr>
          <p:sp>
            <p:nvSpPr>
              <p:cNvPr id="39" name="Rectangle 38"/>
              <p:cNvSpPr>
                <a:spLocks noChangeArrowheads="1"/>
              </p:cNvSpPr>
              <p:nvPr>
                <p:custDataLst>
                  <p:tags r:id="rId53"/>
                </p:custDataLst>
              </p:nvPr>
            </p:nvSpPr>
            <p:spPr bwMode="auto">
              <a:xfrm rot="-1320771">
                <a:off x="1474" y="2341"/>
                <a:ext cx="85" cy="161"/>
              </a:xfrm>
              <a:prstGeom prst="rect">
                <a:avLst/>
              </a:prstGeom>
              <a:solidFill>
                <a:srgbClr val="CCFFCC"/>
              </a:solidFill>
              <a:ln w="19050">
                <a:solidFill>
                  <a:schemeClr val="tx1"/>
                </a:solidFill>
                <a:miter lim="800000"/>
                <a:headEnd/>
                <a:tailEnd/>
              </a:ln>
            </p:spPr>
            <p:txBody>
              <a:bodyPr wrap="none" anchor="ctr">
                <a:prstTxWarp prst="textNoShape">
                  <a:avLst/>
                </a:prstTxWarp>
              </a:bodyPr>
              <a:lstStyle/>
              <a:p>
                <a:pPr algn="ctr"/>
                <a:endParaRPr lang="en-US"/>
              </a:p>
            </p:txBody>
          </p:sp>
          <p:sp>
            <p:nvSpPr>
              <p:cNvPr id="40" name="Oval 39"/>
              <p:cNvSpPr>
                <a:spLocks noChangeArrowheads="1"/>
              </p:cNvSpPr>
              <p:nvPr>
                <p:custDataLst>
                  <p:tags r:id="rId54"/>
                </p:custDataLst>
              </p:nvPr>
            </p:nvSpPr>
            <p:spPr bwMode="auto">
              <a:xfrm>
                <a:off x="1478" y="2363"/>
                <a:ext cx="45" cy="4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a:endParaRPr lang="en-US"/>
              </a:p>
            </p:txBody>
          </p:sp>
          <p:sp>
            <p:nvSpPr>
              <p:cNvPr id="41" name="Oval 40"/>
              <p:cNvSpPr>
                <a:spLocks noChangeArrowheads="1"/>
              </p:cNvSpPr>
              <p:nvPr>
                <p:custDataLst>
                  <p:tags r:id="rId55"/>
                </p:custDataLst>
              </p:nvPr>
            </p:nvSpPr>
            <p:spPr bwMode="auto">
              <a:xfrm>
                <a:off x="1506" y="2432"/>
                <a:ext cx="45" cy="45"/>
              </a:xfrm>
              <a:prstGeom prst="ellipse">
                <a:avLst/>
              </a:prstGeom>
              <a:solidFill>
                <a:srgbClr val="00FF00"/>
              </a:solidFill>
              <a:ln w="9525">
                <a:solidFill>
                  <a:schemeClr val="tx1"/>
                </a:solidFill>
                <a:round/>
                <a:headEnd/>
                <a:tailEnd/>
              </a:ln>
            </p:spPr>
            <p:txBody>
              <a:bodyPr wrap="none" anchor="ctr">
                <a:prstTxWarp prst="textNoShape">
                  <a:avLst/>
                </a:prstTxWarp>
              </a:bodyPr>
              <a:lstStyle/>
              <a:p>
                <a:pPr algn="ctr"/>
                <a:endParaRPr lang="en-US"/>
              </a:p>
            </p:txBody>
          </p:sp>
          <p:sp>
            <p:nvSpPr>
              <p:cNvPr id="42" name="Text Box 41"/>
              <p:cNvSpPr txBox="1">
                <a:spLocks noChangeArrowheads="1"/>
              </p:cNvSpPr>
              <p:nvPr>
                <p:custDataLst>
                  <p:tags r:id="rId56"/>
                </p:custDataLst>
              </p:nvPr>
            </p:nvSpPr>
            <p:spPr bwMode="auto">
              <a:xfrm>
                <a:off x="1447" y="2304"/>
                <a:ext cx="140" cy="173"/>
              </a:xfrm>
              <a:prstGeom prst="rect">
                <a:avLst/>
              </a:prstGeom>
              <a:noFill/>
              <a:ln w="9525">
                <a:noFill/>
                <a:miter lim="800000"/>
                <a:headEnd/>
                <a:tailEnd/>
              </a:ln>
            </p:spPr>
            <p:txBody>
              <a:bodyPr wrap="none">
                <a:prstTxWarp prst="textNoShape">
                  <a:avLst/>
                </a:prstTxWarp>
                <a:spAutoFit/>
              </a:bodyPr>
              <a:lstStyle/>
              <a:p>
                <a:r>
                  <a:rPr lang="fi-FI" sz="1200" b="1">
                    <a:solidFill>
                      <a:srgbClr val="FFFF00"/>
                    </a:solidFill>
                    <a:latin typeface="Times New Roman" pitchFamily="-84" charset="0"/>
                    <a:ea typeface="Arial" pitchFamily="-84" charset="0"/>
                    <a:cs typeface="Arial" pitchFamily="-84" charset="0"/>
                  </a:rPr>
                  <a:t>.</a:t>
                </a:r>
                <a:endParaRPr lang="en-US" sz="1200" b="1">
                  <a:solidFill>
                    <a:srgbClr val="FFFF00"/>
                  </a:solidFill>
                  <a:latin typeface="Times New Roman" pitchFamily="-84" charset="0"/>
                  <a:ea typeface="Arial" pitchFamily="-84" charset="0"/>
                  <a:cs typeface="Arial" pitchFamily="-84" charset="0"/>
                </a:endParaRPr>
              </a:p>
            </p:txBody>
          </p:sp>
        </p:grpSp>
        <p:sp>
          <p:nvSpPr>
            <p:cNvPr id="43" name="Text Box 42"/>
            <p:cNvSpPr txBox="1">
              <a:spLocks noChangeArrowheads="1"/>
            </p:cNvSpPr>
            <p:nvPr>
              <p:custDataLst>
                <p:tags r:id="rId35"/>
              </p:custDataLst>
            </p:nvPr>
          </p:nvSpPr>
          <p:spPr bwMode="auto">
            <a:xfrm>
              <a:off x="900113" y="3860800"/>
              <a:ext cx="1395412" cy="274638"/>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SAFETY DEVICE</a:t>
              </a:r>
              <a:endParaRPr lang="en-US" sz="1200" b="1">
                <a:solidFill>
                  <a:schemeClr val="tx1"/>
                </a:solidFill>
                <a:ea typeface="Arial" pitchFamily="-84" charset="0"/>
                <a:cs typeface="Arial" pitchFamily="-84" charset="0"/>
              </a:endParaRPr>
            </a:p>
          </p:txBody>
        </p:sp>
        <p:sp>
          <p:nvSpPr>
            <p:cNvPr id="44" name="Text Box 43"/>
            <p:cNvSpPr txBox="1">
              <a:spLocks noChangeArrowheads="1"/>
            </p:cNvSpPr>
            <p:nvPr>
              <p:custDataLst>
                <p:tags r:id="rId36"/>
              </p:custDataLst>
            </p:nvPr>
          </p:nvSpPr>
          <p:spPr bwMode="auto">
            <a:xfrm>
              <a:off x="6750050" y="4738688"/>
              <a:ext cx="1277938" cy="274637"/>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FILTER PANEL</a:t>
              </a:r>
              <a:endParaRPr lang="en-US" sz="1200" b="1">
                <a:solidFill>
                  <a:schemeClr val="tx1"/>
                </a:solidFill>
                <a:ea typeface="Arial" pitchFamily="-84" charset="0"/>
                <a:cs typeface="Arial" pitchFamily="-84" charset="0"/>
              </a:endParaRPr>
            </a:p>
          </p:txBody>
        </p:sp>
        <p:sp>
          <p:nvSpPr>
            <p:cNvPr id="45" name="Text Box 44"/>
            <p:cNvSpPr txBox="1">
              <a:spLocks noChangeArrowheads="1"/>
            </p:cNvSpPr>
            <p:nvPr>
              <p:custDataLst>
                <p:tags r:id="rId37"/>
              </p:custDataLst>
            </p:nvPr>
          </p:nvSpPr>
          <p:spPr bwMode="auto">
            <a:xfrm>
              <a:off x="4351338" y="5229225"/>
              <a:ext cx="1157287" cy="457200"/>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GENERATOR</a:t>
              </a:r>
            </a:p>
            <a:p>
              <a:r>
                <a:rPr lang="fi-FI" sz="1200" b="1">
                  <a:solidFill>
                    <a:schemeClr val="tx1"/>
                  </a:solidFill>
                  <a:ea typeface="Arial" pitchFamily="-84" charset="0"/>
                  <a:cs typeface="Arial" pitchFamily="-84" charset="0"/>
                </a:rPr>
                <a:t>CABINET</a:t>
              </a:r>
              <a:endParaRPr lang="en-US" sz="1200" b="1">
                <a:solidFill>
                  <a:schemeClr val="tx1"/>
                </a:solidFill>
                <a:ea typeface="Arial" pitchFamily="-84" charset="0"/>
                <a:cs typeface="Arial" pitchFamily="-84" charset="0"/>
              </a:endParaRPr>
            </a:p>
          </p:txBody>
        </p:sp>
        <p:sp>
          <p:nvSpPr>
            <p:cNvPr id="46" name="Text Box 45"/>
            <p:cNvSpPr txBox="1">
              <a:spLocks noChangeArrowheads="1"/>
            </p:cNvSpPr>
            <p:nvPr>
              <p:custDataLst>
                <p:tags r:id="rId38"/>
              </p:custDataLst>
            </p:nvPr>
          </p:nvSpPr>
          <p:spPr bwMode="auto">
            <a:xfrm>
              <a:off x="1187450" y="1276350"/>
              <a:ext cx="2257425" cy="396875"/>
            </a:xfrm>
            <a:prstGeom prst="rect">
              <a:avLst/>
            </a:prstGeom>
            <a:noFill/>
            <a:ln w="9525">
              <a:noFill/>
              <a:miter lim="800000"/>
              <a:headEnd/>
              <a:tailEnd/>
            </a:ln>
          </p:spPr>
          <p:txBody>
            <a:bodyPr wrap="none">
              <a:prstTxWarp prst="textNoShape">
                <a:avLst/>
              </a:prstTxWarp>
              <a:spAutoFit/>
            </a:bodyPr>
            <a:lstStyle/>
            <a:p>
              <a:r>
                <a:rPr lang="fi-FI" b="1">
                  <a:solidFill>
                    <a:schemeClr val="tx1"/>
                  </a:solidFill>
                  <a:ea typeface="Arial" pitchFamily="-84" charset="0"/>
                  <a:cs typeface="Arial" pitchFamily="-84" charset="0"/>
                </a:rPr>
                <a:t>Operator’s Room</a:t>
              </a:r>
              <a:endParaRPr lang="en-US" b="1">
                <a:solidFill>
                  <a:schemeClr val="tx1"/>
                </a:solidFill>
                <a:ea typeface="Arial" pitchFamily="-84" charset="0"/>
                <a:cs typeface="Arial" pitchFamily="-84" charset="0"/>
              </a:endParaRPr>
            </a:p>
          </p:txBody>
        </p:sp>
        <p:sp>
          <p:nvSpPr>
            <p:cNvPr id="47" name="Text Box 46"/>
            <p:cNvSpPr txBox="1">
              <a:spLocks noChangeArrowheads="1"/>
            </p:cNvSpPr>
            <p:nvPr>
              <p:custDataLst>
                <p:tags r:id="rId39"/>
              </p:custDataLst>
            </p:nvPr>
          </p:nvSpPr>
          <p:spPr bwMode="auto">
            <a:xfrm>
              <a:off x="5229225" y="1303338"/>
              <a:ext cx="1863725" cy="396875"/>
            </a:xfrm>
            <a:prstGeom prst="rect">
              <a:avLst/>
            </a:prstGeom>
            <a:noFill/>
            <a:ln w="9525">
              <a:noFill/>
              <a:miter lim="800000"/>
              <a:headEnd/>
              <a:tailEnd/>
            </a:ln>
          </p:spPr>
          <p:txBody>
            <a:bodyPr wrap="none">
              <a:prstTxWarp prst="textNoShape">
                <a:avLst/>
              </a:prstTxWarp>
              <a:spAutoFit/>
            </a:bodyPr>
            <a:lstStyle/>
            <a:p>
              <a:r>
                <a:rPr lang="fi-FI" b="1">
                  <a:solidFill>
                    <a:schemeClr val="tx1"/>
                  </a:solidFill>
                  <a:ea typeface="Arial" pitchFamily="-84" charset="0"/>
                  <a:cs typeface="Arial" pitchFamily="-84" charset="0"/>
                </a:rPr>
                <a:t>Magnet Room</a:t>
              </a:r>
              <a:endParaRPr lang="en-US" b="1">
                <a:solidFill>
                  <a:schemeClr val="tx1"/>
                </a:solidFill>
                <a:ea typeface="Arial" pitchFamily="-84" charset="0"/>
                <a:cs typeface="Arial" pitchFamily="-84" charset="0"/>
              </a:endParaRPr>
            </a:p>
          </p:txBody>
        </p:sp>
        <p:sp>
          <p:nvSpPr>
            <p:cNvPr id="48" name="Text Box 47"/>
            <p:cNvSpPr txBox="1">
              <a:spLocks noChangeArrowheads="1"/>
            </p:cNvSpPr>
            <p:nvPr>
              <p:custDataLst>
                <p:tags r:id="rId40"/>
              </p:custDataLst>
            </p:nvPr>
          </p:nvSpPr>
          <p:spPr bwMode="auto">
            <a:xfrm>
              <a:off x="5003800" y="5911850"/>
              <a:ext cx="2287588" cy="396875"/>
            </a:xfrm>
            <a:prstGeom prst="rect">
              <a:avLst/>
            </a:prstGeom>
            <a:noFill/>
            <a:ln w="9525">
              <a:noFill/>
              <a:miter lim="800000"/>
              <a:headEnd/>
              <a:tailEnd/>
            </a:ln>
          </p:spPr>
          <p:txBody>
            <a:bodyPr wrap="none">
              <a:prstTxWarp prst="textNoShape">
                <a:avLst/>
              </a:prstTxWarp>
              <a:spAutoFit/>
            </a:bodyPr>
            <a:lstStyle/>
            <a:p>
              <a:r>
                <a:rPr lang="fi-FI" b="1">
                  <a:solidFill>
                    <a:schemeClr val="tx1"/>
                  </a:solidFill>
                  <a:ea typeface="Arial" pitchFamily="-84" charset="0"/>
                  <a:cs typeface="Arial" pitchFamily="-84" charset="0"/>
                </a:rPr>
                <a:t>Equipment Room</a:t>
              </a:r>
              <a:endParaRPr lang="en-US" b="1">
                <a:solidFill>
                  <a:schemeClr val="tx1"/>
                </a:solidFill>
                <a:ea typeface="Arial" pitchFamily="-84" charset="0"/>
                <a:cs typeface="Arial" pitchFamily="-84" charset="0"/>
              </a:endParaRPr>
            </a:p>
          </p:txBody>
        </p:sp>
        <p:sp>
          <p:nvSpPr>
            <p:cNvPr id="49" name="Oval 48"/>
            <p:cNvSpPr>
              <a:spLocks noChangeArrowheads="1"/>
            </p:cNvSpPr>
            <p:nvPr>
              <p:custDataLst>
                <p:tags r:id="rId41"/>
              </p:custDataLst>
            </p:nvPr>
          </p:nvSpPr>
          <p:spPr bwMode="auto">
            <a:xfrm>
              <a:off x="5145088" y="2833688"/>
              <a:ext cx="317500" cy="317500"/>
            </a:xfrm>
            <a:prstGeom prst="ellipse">
              <a:avLst/>
            </a:prstGeom>
            <a:solidFill>
              <a:schemeClr val="accent1"/>
            </a:solidFill>
            <a:ln w="19050">
              <a:solidFill>
                <a:schemeClr val="tx1"/>
              </a:solidFill>
              <a:round/>
              <a:headEnd/>
              <a:tailEnd/>
            </a:ln>
          </p:spPr>
          <p:txBody>
            <a:bodyPr wrap="none" anchor="ctr">
              <a:prstTxWarp prst="textNoShape">
                <a:avLst/>
              </a:prstTxWarp>
            </a:bodyPr>
            <a:lstStyle/>
            <a:p>
              <a:pPr algn="ctr"/>
              <a:endParaRPr lang="en-US"/>
            </a:p>
          </p:txBody>
        </p:sp>
        <p:grpSp>
          <p:nvGrpSpPr>
            <p:cNvPr id="50" name="Group 49"/>
            <p:cNvGrpSpPr>
              <a:grpSpLocks/>
            </p:cNvGrpSpPr>
            <p:nvPr/>
          </p:nvGrpSpPr>
          <p:grpSpPr bwMode="auto">
            <a:xfrm>
              <a:off x="4356100" y="2681288"/>
              <a:ext cx="1970088" cy="747712"/>
              <a:chOff x="2744" y="1689"/>
              <a:chExt cx="1241" cy="471"/>
            </a:xfrm>
          </p:grpSpPr>
          <p:sp>
            <p:nvSpPr>
              <p:cNvPr id="51" name="Rectangle 50"/>
              <p:cNvSpPr>
                <a:spLocks noChangeArrowheads="1"/>
              </p:cNvSpPr>
              <p:nvPr>
                <p:custDataLst>
                  <p:tags r:id="rId47"/>
                </p:custDataLst>
              </p:nvPr>
            </p:nvSpPr>
            <p:spPr bwMode="auto">
              <a:xfrm>
                <a:off x="2744" y="1689"/>
                <a:ext cx="1241" cy="400"/>
              </a:xfrm>
              <a:prstGeom prst="rect">
                <a:avLst/>
              </a:prstGeom>
              <a:solidFill>
                <a:srgbClr val="CCFFCC"/>
              </a:solidFill>
              <a:ln w="19050">
                <a:solidFill>
                  <a:schemeClr val="tx1"/>
                </a:solidFill>
                <a:miter lim="800000"/>
                <a:headEnd/>
                <a:tailEnd/>
              </a:ln>
            </p:spPr>
            <p:txBody>
              <a:bodyPr wrap="none" anchor="ctr">
                <a:prstTxWarp prst="textNoShape">
                  <a:avLst/>
                </a:prstTxWarp>
              </a:bodyPr>
              <a:lstStyle/>
              <a:p>
                <a:pPr algn="ctr"/>
                <a:endParaRPr lang="en-US"/>
              </a:p>
            </p:txBody>
          </p:sp>
          <p:grpSp>
            <p:nvGrpSpPr>
              <p:cNvPr id="52" name="Group 51"/>
              <p:cNvGrpSpPr>
                <a:grpSpLocks/>
              </p:cNvGrpSpPr>
              <p:nvPr/>
            </p:nvGrpSpPr>
            <p:grpSpPr bwMode="auto">
              <a:xfrm>
                <a:off x="2835" y="1843"/>
                <a:ext cx="390" cy="317"/>
                <a:chOff x="2835" y="1798"/>
                <a:chExt cx="390" cy="317"/>
              </a:xfrm>
            </p:grpSpPr>
            <p:sp>
              <p:nvSpPr>
                <p:cNvPr id="53" name="Line 52"/>
                <p:cNvSpPr>
                  <a:spLocks noChangeShapeType="1"/>
                </p:cNvSpPr>
                <p:nvPr>
                  <p:custDataLst>
                    <p:tags r:id="rId48"/>
                  </p:custDataLst>
                </p:nvPr>
              </p:nvSpPr>
              <p:spPr bwMode="auto">
                <a:xfrm flipH="1" flipV="1">
                  <a:off x="2878" y="1913"/>
                  <a:ext cx="84" cy="189"/>
                </a:xfrm>
                <a:prstGeom prst="line">
                  <a:avLst/>
                </a:prstGeom>
                <a:noFill/>
                <a:ln w="19050">
                  <a:solidFill>
                    <a:schemeClr val="tx1"/>
                  </a:solidFill>
                  <a:prstDash val="dash"/>
                  <a:round/>
                  <a:headEnd/>
                  <a:tailEnd/>
                </a:ln>
              </p:spPr>
              <p:txBody>
                <a:bodyPr>
                  <a:prstTxWarp prst="textNoShape">
                    <a:avLst/>
                  </a:prstTxWarp>
                </a:bodyPr>
                <a:lstStyle/>
                <a:p>
                  <a:endParaRPr lang="en-US"/>
                </a:p>
              </p:txBody>
            </p:sp>
            <p:grpSp>
              <p:nvGrpSpPr>
                <p:cNvPr id="54" name="Group 53"/>
                <p:cNvGrpSpPr>
                  <a:grpSpLocks/>
                </p:cNvGrpSpPr>
                <p:nvPr/>
              </p:nvGrpSpPr>
              <p:grpSpPr bwMode="auto">
                <a:xfrm rot="-1320771">
                  <a:off x="2835" y="1798"/>
                  <a:ext cx="45" cy="119"/>
                  <a:chOff x="2835" y="1798"/>
                  <a:chExt cx="45" cy="119"/>
                </a:xfrm>
              </p:grpSpPr>
              <p:sp>
                <p:nvSpPr>
                  <p:cNvPr id="57" name="Rectangle 54"/>
                  <p:cNvSpPr>
                    <a:spLocks noChangeArrowheads="1"/>
                  </p:cNvSpPr>
                  <p:nvPr>
                    <p:custDataLst>
                      <p:tags r:id="rId51"/>
                    </p:custDataLst>
                  </p:nvPr>
                </p:nvSpPr>
                <p:spPr bwMode="auto">
                  <a:xfrm>
                    <a:off x="2835" y="1798"/>
                    <a:ext cx="45" cy="44"/>
                  </a:xfrm>
                  <a:prstGeom prst="rect">
                    <a:avLst/>
                  </a:prstGeom>
                  <a:solidFill>
                    <a:srgbClr val="FF0000"/>
                  </a:solidFill>
                  <a:ln w="9525">
                    <a:noFill/>
                    <a:miter lim="800000"/>
                    <a:headEnd/>
                    <a:tailEnd/>
                  </a:ln>
                </p:spPr>
                <p:txBody>
                  <a:bodyPr wrap="none" anchor="ctr">
                    <a:prstTxWarp prst="textNoShape">
                      <a:avLst/>
                    </a:prstTxWarp>
                  </a:bodyPr>
                  <a:lstStyle/>
                  <a:p>
                    <a:pPr algn="ctr"/>
                    <a:endParaRPr lang="en-US"/>
                  </a:p>
                </p:txBody>
              </p:sp>
              <p:sp>
                <p:nvSpPr>
                  <p:cNvPr id="58" name="Rectangle 55"/>
                  <p:cNvSpPr>
                    <a:spLocks noChangeArrowheads="1"/>
                  </p:cNvSpPr>
                  <p:nvPr>
                    <p:custDataLst>
                      <p:tags r:id="rId52"/>
                    </p:custDataLst>
                  </p:nvPr>
                </p:nvSpPr>
                <p:spPr bwMode="auto">
                  <a:xfrm>
                    <a:off x="2835" y="1826"/>
                    <a:ext cx="45" cy="91"/>
                  </a:xfrm>
                  <a:prstGeom prst="rect">
                    <a:avLst/>
                  </a:prstGeom>
                  <a:solidFill>
                    <a:srgbClr val="EAEAEA"/>
                  </a:solidFill>
                  <a:ln w="19050">
                    <a:solidFill>
                      <a:schemeClr val="tx1"/>
                    </a:solidFill>
                    <a:miter lim="800000"/>
                    <a:headEnd/>
                    <a:tailEnd/>
                  </a:ln>
                </p:spPr>
                <p:txBody>
                  <a:bodyPr wrap="none" anchor="ctr">
                    <a:prstTxWarp prst="textNoShape">
                      <a:avLst/>
                    </a:prstTxWarp>
                  </a:bodyPr>
                  <a:lstStyle/>
                  <a:p>
                    <a:pPr algn="ctr"/>
                    <a:endParaRPr lang="en-US"/>
                  </a:p>
                </p:txBody>
              </p:sp>
            </p:grpSp>
            <p:sp>
              <p:nvSpPr>
                <p:cNvPr id="55" name="Line 56"/>
                <p:cNvSpPr>
                  <a:spLocks noChangeShapeType="1"/>
                </p:cNvSpPr>
                <p:nvPr>
                  <p:custDataLst>
                    <p:tags r:id="rId49"/>
                  </p:custDataLst>
                </p:nvPr>
              </p:nvSpPr>
              <p:spPr bwMode="auto">
                <a:xfrm flipH="1" flipV="1">
                  <a:off x="2971" y="2115"/>
                  <a:ext cx="226" cy="0"/>
                </a:xfrm>
                <a:prstGeom prst="line">
                  <a:avLst/>
                </a:prstGeom>
                <a:noFill/>
                <a:ln w="19050">
                  <a:solidFill>
                    <a:schemeClr val="tx1"/>
                  </a:solidFill>
                  <a:prstDash val="dash"/>
                  <a:round/>
                  <a:headEnd/>
                  <a:tailEnd/>
                </a:ln>
              </p:spPr>
              <p:txBody>
                <a:bodyPr>
                  <a:prstTxWarp prst="textNoShape">
                    <a:avLst/>
                  </a:prstTxWarp>
                </a:bodyPr>
                <a:lstStyle/>
                <a:p>
                  <a:endParaRPr lang="en-US"/>
                </a:p>
              </p:txBody>
            </p:sp>
            <p:sp>
              <p:nvSpPr>
                <p:cNvPr id="56" name="Line 57"/>
                <p:cNvSpPr>
                  <a:spLocks noChangeShapeType="1"/>
                </p:cNvSpPr>
                <p:nvPr>
                  <p:custDataLst>
                    <p:tags r:id="rId50"/>
                  </p:custDataLst>
                </p:nvPr>
              </p:nvSpPr>
              <p:spPr bwMode="auto">
                <a:xfrm flipH="1">
                  <a:off x="3198" y="2052"/>
                  <a:ext cx="27" cy="59"/>
                </a:xfrm>
                <a:prstGeom prst="line">
                  <a:avLst/>
                </a:prstGeom>
                <a:noFill/>
                <a:ln w="19050">
                  <a:solidFill>
                    <a:schemeClr val="tx1"/>
                  </a:solidFill>
                  <a:prstDash val="dash"/>
                  <a:round/>
                  <a:headEnd/>
                  <a:tailEnd/>
                </a:ln>
              </p:spPr>
              <p:txBody>
                <a:bodyPr>
                  <a:prstTxWarp prst="textNoShape">
                    <a:avLst/>
                  </a:prstTxWarp>
                </a:bodyPr>
                <a:lstStyle/>
                <a:p>
                  <a:endParaRPr lang="en-US"/>
                </a:p>
              </p:txBody>
            </p:sp>
          </p:grpSp>
        </p:grpSp>
        <p:grpSp>
          <p:nvGrpSpPr>
            <p:cNvPr id="59" name="Group 58"/>
            <p:cNvGrpSpPr>
              <a:grpSpLocks/>
            </p:cNvGrpSpPr>
            <p:nvPr/>
          </p:nvGrpSpPr>
          <p:grpSpPr bwMode="auto">
            <a:xfrm>
              <a:off x="4398963" y="2574925"/>
              <a:ext cx="1727200" cy="730250"/>
              <a:chOff x="2880" y="2270"/>
              <a:chExt cx="1167" cy="589"/>
            </a:xfrm>
          </p:grpSpPr>
          <p:sp>
            <p:nvSpPr>
              <p:cNvPr id="60" name="Oval 59"/>
              <p:cNvSpPr>
                <a:spLocks noChangeArrowheads="1"/>
              </p:cNvSpPr>
              <p:nvPr/>
            </p:nvSpPr>
            <p:spPr bwMode="auto">
              <a:xfrm rot="5400000">
                <a:off x="2797" y="2691"/>
                <a:ext cx="272" cy="64"/>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61" name="Oval 60"/>
              <p:cNvSpPr>
                <a:spLocks noChangeArrowheads="1"/>
              </p:cNvSpPr>
              <p:nvPr/>
            </p:nvSpPr>
            <p:spPr bwMode="auto">
              <a:xfrm rot="5686638">
                <a:off x="2814" y="2374"/>
                <a:ext cx="272" cy="64"/>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62" name="Oval 61"/>
              <p:cNvSpPr>
                <a:spLocks noChangeArrowheads="1"/>
              </p:cNvSpPr>
              <p:nvPr/>
            </p:nvSpPr>
            <p:spPr bwMode="auto">
              <a:xfrm>
                <a:off x="3016" y="2478"/>
                <a:ext cx="544" cy="228"/>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63" name="Oval 62"/>
              <p:cNvSpPr>
                <a:spLocks noChangeArrowheads="1"/>
              </p:cNvSpPr>
              <p:nvPr/>
            </p:nvSpPr>
            <p:spPr bwMode="auto">
              <a:xfrm>
                <a:off x="2880" y="2478"/>
                <a:ext cx="181" cy="182"/>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4" name="Oval 63"/>
              <p:cNvSpPr>
                <a:spLocks noChangeArrowheads="1"/>
              </p:cNvSpPr>
              <p:nvPr/>
            </p:nvSpPr>
            <p:spPr bwMode="auto">
              <a:xfrm>
                <a:off x="2880" y="2523"/>
                <a:ext cx="181" cy="182"/>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5" name="Oval 64"/>
              <p:cNvSpPr>
                <a:spLocks noChangeArrowheads="1"/>
              </p:cNvSpPr>
              <p:nvPr/>
            </p:nvSpPr>
            <p:spPr bwMode="auto">
              <a:xfrm rot="-589491">
                <a:off x="2949" y="2486"/>
                <a:ext cx="181" cy="58"/>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6" name="Oval 65"/>
              <p:cNvSpPr>
                <a:spLocks noChangeArrowheads="1"/>
              </p:cNvSpPr>
              <p:nvPr/>
            </p:nvSpPr>
            <p:spPr bwMode="auto">
              <a:xfrm rot="1178273">
                <a:off x="2919" y="2596"/>
                <a:ext cx="181" cy="92"/>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7" name="Oval 66"/>
              <p:cNvSpPr>
                <a:spLocks noChangeArrowheads="1"/>
              </p:cNvSpPr>
              <p:nvPr/>
            </p:nvSpPr>
            <p:spPr bwMode="auto">
              <a:xfrm rot="709824">
                <a:off x="2925" y="2568"/>
                <a:ext cx="181" cy="46"/>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8" name="Oval 67"/>
              <p:cNvSpPr>
                <a:spLocks noChangeArrowheads="1"/>
              </p:cNvSpPr>
              <p:nvPr/>
            </p:nvSpPr>
            <p:spPr bwMode="auto">
              <a:xfrm rot="709824">
                <a:off x="2950" y="2527"/>
                <a:ext cx="181" cy="46"/>
              </a:xfrm>
              <a:prstGeom prst="ellipse">
                <a:avLst/>
              </a:prstGeom>
              <a:solidFill>
                <a:srgbClr val="CC9900"/>
              </a:solidFill>
              <a:ln w="9525">
                <a:noFill/>
                <a:round/>
                <a:headEnd/>
                <a:tailEnd/>
              </a:ln>
            </p:spPr>
            <p:txBody>
              <a:bodyPr wrap="none" anchor="ctr">
                <a:prstTxWarp prst="textNoShape">
                  <a:avLst/>
                </a:prstTxWarp>
              </a:bodyPr>
              <a:lstStyle/>
              <a:p>
                <a:endParaRPr lang="en-US"/>
              </a:p>
            </p:txBody>
          </p:sp>
          <p:sp>
            <p:nvSpPr>
              <p:cNvPr id="69" name="Oval 68"/>
              <p:cNvSpPr>
                <a:spLocks noChangeArrowheads="1"/>
              </p:cNvSpPr>
              <p:nvPr/>
            </p:nvSpPr>
            <p:spPr bwMode="auto">
              <a:xfrm rot="1678824">
                <a:off x="3061" y="2478"/>
                <a:ext cx="544" cy="183"/>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0" name="Oval 69"/>
              <p:cNvSpPr>
                <a:spLocks noChangeArrowheads="1"/>
              </p:cNvSpPr>
              <p:nvPr/>
            </p:nvSpPr>
            <p:spPr bwMode="auto">
              <a:xfrm rot="-883636">
                <a:off x="3061" y="2523"/>
                <a:ext cx="544" cy="183"/>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1" name="Oval 70"/>
              <p:cNvSpPr>
                <a:spLocks noChangeArrowheads="1"/>
              </p:cNvSpPr>
              <p:nvPr/>
            </p:nvSpPr>
            <p:spPr bwMode="auto">
              <a:xfrm rot="463196">
                <a:off x="3334" y="2432"/>
                <a:ext cx="272" cy="318"/>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2" name="Oval 71"/>
              <p:cNvSpPr>
                <a:spLocks noChangeArrowheads="1"/>
              </p:cNvSpPr>
              <p:nvPr/>
            </p:nvSpPr>
            <p:spPr bwMode="auto">
              <a:xfrm rot="614764">
                <a:off x="3424" y="2432"/>
                <a:ext cx="408" cy="136"/>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3" name="Oval 72"/>
              <p:cNvSpPr>
                <a:spLocks noChangeArrowheads="1"/>
              </p:cNvSpPr>
              <p:nvPr/>
            </p:nvSpPr>
            <p:spPr bwMode="auto">
              <a:xfrm rot="-795916">
                <a:off x="3435" y="2607"/>
                <a:ext cx="408" cy="136"/>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4" name="Oval 73"/>
              <p:cNvSpPr>
                <a:spLocks noChangeArrowheads="1"/>
              </p:cNvSpPr>
              <p:nvPr/>
            </p:nvSpPr>
            <p:spPr bwMode="auto">
              <a:xfrm rot="-183278">
                <a:off x="3439" y="2487"/>
                <a:ext cx="363"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5" name="Oval 74"/>
              <p:cNvSpPr>
                <a:spLocks noChangeArrowheads="1"/>
              </p:cNvSpPr>
              <p:nvPr/>
            </p:nvSpPr>
            <p:spPr bwMode="auto">
              <a:xfrm rot="-142396">
                <a:off x="3476" y="2592"/>
                <a:ext cx="272"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6" name="Oval 75"/>
              <p:cNvSpPr>
                <a:spLocks noChangeArrowheads="1"/>
              </p:cNvSpPr>
              <p:nvPr/>
            </p:nvSpPr>
            <p:spPr bwMode="auto">
              <a:xfrm rot="-480763">
                <a:off x="3684" y="2587"/>
                <a:ext cx="363"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7" name="Oval 76"/>
              <p:cNvSpPr>
                <a:spLocks noChangeArrowheads="1"/>
              </p:cNvSpPr>
              <p:nvPr/>
            </p:nvSpPr>
            <p:spPr bwMode="auto">
              <a:xfrm rot="652967">
                <a:off x="3651" y="2478"/>
                <a:ext cx="363"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8" name="Oval 77"/>
              <p:cNvSpPr>
                <a:spLocks noChangeArrowheads="1"/>
              </p:cNvSpPr>
              <p:nvPr/>
            </p:nvSpPr>
            <p:spPr bwMode="auto">
              <a:xfrm rot="2248600">
                <a:off x="2925" y="2341"/>
                <a:ext cx="363"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sp>
            <p:nvSpPr>
              <p:cNvPr id="79" name="Oval 78"/>
              <p:cNvSpPr>
                <a:spLocks noChangeArrowheads="1"/>
              </p:cNvSpPr>
              <p:nvPr/>
            </p:nvSpPr>
            <p:spPr bwMode="auto">
              <a:xfrm rot="-2140359">
                <a:off x="2880" y="2704"/>
                <a:ext cx="363" cy="91"/>
              </a:xfrm>
              <a:prstGeom prst="ellipse">
                <a:avLst/>
              </a:prstGeom>
              <a:solidFill>
                <a:srgbClr val="99CCFF"/>
              </a:solidFill>
              <a:ln w="9525">
                <a:noFill/>
                <a:round/>
                <a:headEnd/>
                <a:tailEnd/>
              </a:ln>
            </p:spPr>
            <p:txBody>
              <a:bodyPr wrap="none" anchor="ctr">
                <a:prstTxWarp prst="textNoShape">
                  <a:avLst/>
                </a:prstTxWarp>
              </a:bodyPr>
              <a:lstStyle/>
              <a:p>
                <a:endParaRPr lang="en-US"/>
              </a:p>
            </p:txBody>
          </p:sp>
        </p:grpSp>
        <p:sp>
          <p:nvSpPr>
            <p:cNvPr id="80" name="Oval 79"/>
            <p:cNvSpPr>
              <a:spLocks noChangeArrowheads="1"/>
            </p:cNvSpPr>
            <p:nvPr>
              <p:custDataLst>
                <p:tags r:id="rId42"/>
              </p:custDataLst>
            </p:nvPr>
          </p:nvSpPr>
          <p:spPr bwMode="auto">
            <a:xfrm>
              <a:off x="5094288" y="2738438"/>
              <a:ext cx="360362" cy="503237"/>
            </a:xfrm>
            <a:prstGeom prst="ellipse">
              <a:avLst/>
            </a:prstGeom>
            <a:solidFill>
              <a:schemeClr val="bg2">
                <a:alpha val="30196"/>
              </a:schemeClr>
            </a:solidFill>
            <a:ln w="19050">
              <a:solidFill>
                <a:schemeClr val="tx1"/>
              </a:solidFill>
              <a:round/>
              <a:headEnd/>
              <a:tailEnd/>
            </a:ln>
          </p:spPr>
          <p:txBody>
            <a:bodyPr wrap="none" anchor="ctr">
              <a:prstTxWarp prst="textNoShape">
                <a:avLst/>
              </a:prstTxWarp>
            </a:bodyPr>
            <a:lstStyle/>
            <a:p>
              <a:pPr algn="ctr"/>
              <a:endParaRPr lang="en-US"/>
            </a:p>
          </p:txBody>
        </p:sp>
        <p:grpSp>
          <p:nvGrpSpPr>
            <p:cNvPr id="81" name="Group 80"/>
            <p:cNvGrpSpPr>
              <a:grpSpLocks/>
            </p:cNvGrpSpPr>
            <p:nvPr/>
          </p:nvGrpSpPr>
          <p:grpSpPr bwMode="auto">
            <a:xfrm>
              <a:off x="4724400" y="2074863"/>
              <a:ext cx="1143000" cy="571500"/>
              <a:chOff x="2976" y="1307"/>
              <a:chExt cx="720" cy="360"/>
            </a:xfrm>
          </p:grpSpPr>
          <p:sp>
            <p:nvSpPr>
              <p:cNvPr id="82" name="Text Box 81"/>
              <p:cNvSpPr txBox="1">
                <a:spLocks noChangeArrowheads="1"/>
              </p:cNvSpPr>
              <p:nvPr>
                <p:custDataLst>
                  <p:tags r:id="rId45"/>
                </p:custDataLst>
              </p:nvPr>
            </p:nvSpPr>
            <p:spPr bwMode="auto">
              <a:xfrm>
                <a:off x="2976" y="1307"/>
                <a:ext cx="720" cy="173"/>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PELVIC COIL</a:t>
                </a:r>
                <a:endParaRPr lang="en-US" sz="1200" b="1">
                  <a:solidFill>
                    <a:schemeClr val="tx1"/>
                  </a:solidFill>
                  <a:ea typeface="Arial" pitchFamily="-84" charset="0"/>
                  <a:cs typeface="Arial" pitchFamily="-84" charset="0"/>
                </a:endParaRPr>
              </a:p>
            </p:txBody>
          </p:sp>
          <p:sp>
            <p:nvSpPr>
              <p:cNvPr id="83" name="Line 82"/>
              <p:cNvSpPr>
                <a:spLocks noChangeShapeType="1"/>
              </p:cNvSpPr>
              <p:nvPr>
                <p:custDataLst>
                  <p:tags r:id="rId46"/>
                </p:custDataLst>
              </p:nvPr>
            </p:nvSpPr>
            <p:spPr bwMode="auto">
              <a:xfrm>
                <a:off x="3313" y="1456"/>
                <a:ext cx="1" cy="211"/>
              </a:xfrm>
              <a:prstGeom prst="line">
                <a:avLst/>
              </a:prstGeom>
              <a:noFill/>
              <a:ln w="19050">
                <a:solidFill>
                  <a:schemeClr val="tx1"/>
                </a:solidFill>
                <a:round/>
                <a:headEnd/>
                <a:tailEnd type="triangle" w="med" len="med"/>
              </a:ln>
            </p:spPr>
            <p:txBody>
              <a:bodyPr>
                <a:prstTxWarp prst="textNoShape">
                  <a:avLst/>
                </a:prstTxWarp>
              </a:bodyPr>
              <a:lstStyle/>
              <a:p>
                <a:endParaRPr lang="en-US"/>
              </a:p>
            </p:txBody>
          </p:sp>
        </p:grpSp>
        <p:sp>
          <p:nvSpPr>
            <p:cNvPr id="84" name="Rectangle 83"/>
            <p:cNvSpPr>
              <a:spLocks noChangeArrowheads="1"/>
            </p:cNvSpPr>
            <p:nvPr>
              <p:custDataLst>
                <p:tags r:id="rId43"/>
              </p:custDataLst>
            </p:nvPr>
          </p:nvSpPr>
          <p:spPr bwMode="auto">
            <a:xfrm rot="5400000">
              <a:off x="5688013" y="2168525"/>
              <a:ext cx="2160587" cy="1655763"/>
            </a:xfrm>
            <a:prstGeom prst="rect">
              <a:avLst/>
            </a:prstGeom>
            <a:solidFill>
              <a:srgbClr val="FFCC99">
                <a:alpha val="50980"/>
              </a:srgbClr>
            </a:solidFill>
            <a:ln w="19050">
              <a:solidFill>
                <a:schemeClr val="tx1"/>
              </a:solidFill>
              <a:miter lim="800000"/>
              <a:headEnd/>
              <a:tailEnd/>
            </a:ln>
          </p:spPr>
          <p:txBody>
            <a:bodyPr rot="10800000" vert="eaVert" wrap="none" anchor="ctr">
              <a:prstTxWarp prst="textNoShape">
                <a:avLst/>
              </a:prstTxWarp>
            </a:bodyPr>
            <a:lstStyle/>
            <a:p>
              <a:pPr algn="ctr"/>
              <a:endParaRPr lang="en-US"/>
            </a:p>
          </p:txBody>
        </p:sp>
        <p:sp>
          <p:nvSpPr>
            <p:cNvPr id="85" name="Text Box 84"/>
            <p:cNvSpPr txBox="1">
              <a:spLocks noChangeArrowheads="1"/>
            </p:cNvSpPr>
            <p:nvPr>
              <p:custDataLst>
                <p:tags r:id="rId44"/>
              </p:custDataLst>
            </p:nvPr>
          </p:nvSpPr>
          <p:spPr bwMode="auto">
            <a:xfrm>
              <a:off x="6300788" y="1987550"/>
              <a:ext cx="911225" cy="457200"/>
            </a:xfrm>
            <a:prstGeom prst="rect">
              <a:avLst/>
            </a:prstGeom>
            <a:noFill/>
            <a:ln w="9525">
              <a:noFill/>
              <a:miter lim="800000"/>
              <a:headEnd/>
              <a:tailEnd/>
            </a:ln>
          </p:spPr>
          <p:txBody>
            <a:bodyPr wrap="none">
              <a:prstTxWarp prst="textNoShape">
                <a:avLst/>
              </a:prstTxWarp>
              <a:spAutoFit/>
            </a:bodyPr>
            <a:lstStyle/>
            <a:p>
              <a:r>
                <a:rPr lang="fi-FI" sz="1200" b="1">
                  <a:solidFill>
                    <a:schemeClr val="tx1"/>
                  </a:solidFill>
                  <a:ea typeface="Arial" pitchFamily="-84" charset="0"/>
                  <a:cs typeface="Arial" pitchFamily="-84" charset="0"/>
                </a:rPr>
                <a:t>ACHIEVA </a:t>
              </a:r>
            </a:p>
            <a:p>
              <a:r>
                <a:rPr lang="fi-FI" sz="1200" b="1">
                  <a:solidFill>
                    <a:schemeClr val="tx1"/>
                  </a:solidFill>
                  <a:ea typeface="Arial" pitchFamily="-84" charset="0"/>
                  <a:cs typeface="Arial" pitchFamily="-84" charset="0"/>
                </a:rPr>
                <a:t>MAGNET</a:t>
              </a:r>
              <a:endParaRPr lang="en-US" sz="1200" b="1">
                <a:solidFill>
                  <a:schemeClr val="tx1"/>
                </a:solidFill>
                <a:ea typeface="Arial" pitchFamily="-84" charset="0"/>
                <a:cs typeface="Arial" pitchFamily="-8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MRI Thermometry</a:t>
            </a:r>
            <a:endParaRPr lang="en-US" dirty="0"/>
          </a:p>
        </p:txBody>
      </p:sp>
      <p:sp>
        <p:nvSpPr>
          <p:cNvPr id="3" name="Content Placeholder 2"/>
          <p:cNvSpPr>
            <a:spLocks noGrp="1"/>
          </p:cNvSpPr>
          <p:nvPr>
            <p:ph idx="1"/>
          </p:nvPr>
        </p:nvSpPr>
        <p:spPr>
          <a:xfrm>
            <a:off x="0" y="1400120"/>
            <a:ext cx="9144000" cy="5457879"/>
          </a:xfrm>
        </p:spPr>
        <p:txBody>
          <a:bodyPr>
            <a:normAutofit fontScale="92500" lnSpcReduction="20000"/>
          </a:bodyPr>
          <a:lstStyle/>
          <a:p>
            <a:r>
              <a:rPr lang="en-US" dirty="0" smtClean="0"/>
              <a:t>Temperature measurement is based on the water proton resonance frequency (PRF) shift induced phase differences between dynamic </a:t>
            </a:r>
            <a:r>
              <a:rPr lang="en-US" dirty="0" smtClean="0"/>
              <a:t>frames</a:t>
            </a:r>
          </a:p>
          <a:p>
            <a:endParaRPr lang="en-US" dirty="0" smtClean="0"/>
          </a:p>
          <a:p>
            <a:r>
              <a:rPr lang="en-US" dirty="0" smtClean="0"/>
              <a:t>Temperature in </a:t>
            </a:r>
            <a:r>
              <a:rPr lang="en-US" dirty="0" smtClean="0"/>
              <a:t>bone and fat tissu</a:t>
            </a:r>
            <a:r>
              <a:rPr lang="en-US" dirty="0" smtClean="0"/>
              <a:t>e </a:t>
            </a:r>
            <a:r>
              <a:rPr lang="en-US" dirty="0" smtClean="0"/>
              <a:t>can </a:t>
            </a:r>
            <a:r>
              <a:rPr lang="en-US" dirty="0" smtClean="0"/>
              <a:t>not be measured with the PRF </a:t>
            </a:r>
            <a:r>
              <a:rPr lang="en-US" dirty="0" smtClean="0"/>
              <a:t>method</a:t>
            </a:r>
          </a:p>
          <a:p>
            <a:endParaRPr lang="en-US" dirty="0" smtClean="0"/>
          </a:p>
          <a:p>
            <a:r>
              <a:rPr lang="en-US" dirty="0" smtClean="0"/>
              <a:t>From MR dynamic phase images a relative frequency </a:t>
            </a:r>
            <a:r>
              <a:rPr lang="en-US" dirty="0" smtClean="0"/>
              <a:t>shift is be calculated</a:t>
            </a:r>
          </a:p>
          <a:p>
            <a:endParaRPr lang="en-US" dirty="0" smtClean="0"/>
          </a:p>
          <a:p>
            <a:r>
              <a:rPr lang="en-US" dirty="0" smtClean="0"/>
              <a:t>The phase of a MR image is sensitive to disturbances such as transducer movement and magnetic field drift and to patient movement</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custDataLst>
              <p:tags r:id="rId3"/>
            </p:custDataLst>
          </p:nvPr>
        </p:nvSpPr>
        <p:spPr/>
        <p:txBody>
          <a:bodyPr>
            <a:normAutofit/>
          </a:bodyPr>
          <a:lstStyle/>
          <a:p>
            <a:r>
              <a:rPr lang="en-US" dirty="0" smtClean="0">
                <a:latin typeface="Arial" charset="0"/>
              </a:rPr>
              <a:t>MR </a:t>
            </a:r>
            <a:r>
              <a:rPr lang="en-US" dirty="0" smtClean="0">
                <a:latin typeface="Arial" charset="0"/>
              </a:rPr>
              <a:t>Thermometry</a:t>
            </a:r>
            <a:endParaRPr lang="en-US" dirty="0" smtClean="0">
              <a:latin typeface="Arial" charset="0"/>
            </a:endParaRPr>
          </a:p>
        </p:txBody>
      </p:sp>
      <p:sp>
        <p:nvSpPr>
          <p:cNvPr id="2053" name="Rectangle 3"/>
          <p:cNvSpPr>
            <a:spLocks noGrp="1" noChangeArrowheads="1"/>
          </p:cNvSpPr>
          <p:nvPr>
            <p:ph type="body" idx="1"/>
            <p:custDataLst>
              <p:tags r:id="rId4"/>
            </p:custDataLst>
          </p:nvPr>
        </p:nvSpPr>
        <p:spPr>
          <a:xfrm>
            <a:off x="457200" y="1858683"/>
            <a:ext cx="8229600" cy="4763385"/>
          </a:xfrm>
        </p:spPr>
        <p:txBody>
          <a:bodyPr>
            <a:normAutofit fontScale="77500" lnSpcReduction="20000"/>
          </a:bodyPr>
          <a:lstStyle/>
          <a:p>
            <a:r>
              <a:rPr lang="fi-FI" dirty="0" smtClean="0">
                <a:latin typeface="Arial" charset="0"/>
              </a:rPr>
              <a:t>Temperature maps calculated from </a:t>
            </a:r>
            <a:r>
              <a:rPr lang="fi-FI" dirty="0" smtClean="0">
                <a:solidFill>
                  <a:schemeClr val="folHlink"/>
                </a:solidFill>
                <a:latin typeface="Arial" charset="0"/>
              </a:rPr>
              <a:t>phase differences</a:t>
            </a:r>
            <a:r>
              <a:rPr lang="fi-FI" dirty="0" smtClean="0">
                <a:latin typeface="Arial" charset="0"/>
              </a:rPr>
              <a:t> between successive dynamic frames as</a:t>
            </a:r>
          </a:p>
          <a:p>
            <a:endParaRPr lang="fi-FI" dirty="0" smtClean="0">
              <a:latin typeface="Arial" charset="0"/>
            </a:endParaRPr>
          </a:p>
          <a:p>
            <a:endParaRPr lang="fi-FI" dirty="0" smtClean="0">
              <a:latin typeface="Arial" charset="0"/>
            </a:endParaRPr>
          </a:p>
          <a:p>
            <a:endParaRPr lang="fi-FI" dirty="0" smtClean="0">
              <a:latin typeface="Arial" charset="0"/>
            </a:endParaRPr>
          </a:p>
          <a:p>
            <a:endParaRPr lang="fi-FI" dirty="0" smtClean="0">
              <a:latin typeface="Arial" charset="0"/>
            </a:endParaRPr>
          </a:p>
          <a:p>
            <a:endParaRPr lang="fi-FI" dirty="0" smtClean="0">
              <a:latin typeface="Arial" charset="0"/>
            </a:endParaRPr>
          </a:p>
          <a:p>
            <a:endParaRPr lang="fi-FI" dirty="0" smtClean="0">
              <a:latin typeface="Arial" charset="0"/>
            </a:endParaRPr>
          </a:p>
          <a:p>
            <a:endParaRPr lang="fi-FI" dirty="0" smtClean="0">
              <a:latin typeface="Arial" charset="0"/>
            </a:endParaRPr>
          </a:p>
          <a:p>
            <a:r>
              <a:rPr lang="en-US" dirty="0" smtClean="0">
                <a:latin typeface="Arial" charset="0"/>
              </a:rPr>
              <a:t>Temperature maps are calculated on-line during </a:t>
            </a:r>
            <a:r>
              <a:rPr lang="en-US" dirty="0" err="1" smtClean="0">
                <a:latin typeface="Arial" charset="0"/>
              </a:rPr>
              <a:t>sonication</a:t>
            </a:r>
            <a:r>
              <a:rPr lang="en-US" dirty="0" smtClean="0">
                <a:latin typeface="Arial" charset="0"/>
              </a:rPr>
              <a:t> and displayed as overlays on the magnitude image</a:t>
            </a:r>
          </a:p>
          <a:p>
            <a:endParaRPr lang="en-US" dirty="0" smtClean="0">
              <a:latin typeface="Arial" charset="0"/>
            </a:endParaRPr>
          </a:p>
        </p:txBody>
      </p:sp>
      <p:graphicFrame>
        <p:nvGraphicFramePr>
          <p:cNvPr id="2050" name="Object 2"/>
          <p:cNvGraphicFramePr>
            <a:graphicFrameLocks noGrp="1" noChangeAspect="1"/>
          </p:cNvGraphicFramePr>
          <p:nvPr>
            <p:ph sz="half" idx="4294967295"/>
            <p:custDataLst>
              <p:tags r:id="rId5"/>
            </p:custDataLst>
            <p:extLst>
              <p:ext uri="{D42A27DB-BD31-4B8C-83A1-F6EECF244321}">
                <p14:modId xmlns:p14="http://schemas.microsoft.com/office/powerpoint/2010/main" val="1231278182"/>
              </p:ext>
            </p:extLst>
          </p:nvPr>
        </p:nvGraphicFramePr>
        <p:xfrm>
          <a:off x="536575" y="3058347"/>
          <a:ext cx="4368800" cy="1668462"/>
        </p:xfrm>
        <a:graphic>
          <a:graphicData uri="http://schemas.openxmlformats.org/presentationml/2006/ole">
            <mc:AlternateContent xmlns:mc="http://schemas.openxmlformats.org/markup-compatibility/2006">
              <mc:Choice xmlns:v="urn:schemas-microsoft-com:vml" Requires="v">
                <p:oleObj spid="_x0000_s2114" name="Equation" r:id="rId9" imgW="1130040" imgH="431640" progId="Equation.3">
                  <p:embed/>
                </p:oleObj>
              </mc:Choice>
              <mc:Fallback>
                <p:oleObj name="Equation" r:id="rId9" imgW="1130040" imgH="431640" progId="Equation.3">
                  <p:embed/>
                  <p:pic>
                    <p:nvPicPr>
                      <p:cNvPr id="0" name="Object 2"/>
                      <p:cNvPicPr>
                        <a:picLocks noChangeAspect="1" noChangeArrowheads="1"/>
                      </p:cNvPicPr>
                      <p:nvPr/>
                    </p:nvPicPr>
                    <p:blipFill>
                      <a:blip r:embed="rId10"/>
                      <a:srcRect/>
                      <a:stretch>
                        <a:fillRect/>
                      </a:stretch>
                    </p:blipFill>
                    <p:spPr bwMode="auto">
                      <a:xfrm>
                        <a:off x="536575" y="3058347"/>
                        <a:ext cx="4368800"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custDataLst>
              <p:tags r:id="rId6"/>
            </p:custDataLst>
            <p:extLst>
              <p:ext uri="{D42A27DB-BD31-4B8C-83A1-F6EECF244321}">
                <p14:modId xmlns:p14="http://schemas.microsoft.com/office/powerpoint/2010/main" val="925450278"/>
              </p:ext>
            </p:extLst>
          </p:nvPr>
        </p:nvGraphicFramePr>
        <p:xfrm>
          <a:off x="5102225" y="3144072"/>
          <a:ext cx="3990975" cy="1335087"/>
        </p:xfrm>
        <a:graphic>
          <a:graphicData uri="http://schemas.openxmlformats.org/presentationml/2006/ole">
            <mc:AlternateContent xmlns:mc="http://schemas.openxmlformats.org/markup-compatibility/2006">
              <mc:Choice xmlns:v="urn:schemas-microsoft-com:vml" Requires="v">
                <p:oleObj spid="_x0000_s2115" name="Equation" r:id="rId11" imgW="3454200" imgH="1155600" progId="Equation.3">
                  <p:embed/>
                </p:oleObj>
              </mc:Choice>
              <mc:Fallback>
                <p:oleObj name="Equation" r:id="rId11" imgW="3454200" imgH="1155600" progId="Equation.3">
                  <p:embed/>
                  <p:pic>
                    <p:nvPicPr>
                      <p:cNvPr id="0" name="Picture 4"/>
                      <p:cNvPicPr>
                        <a:picLocks noChangeAspect="1" noChangeArrowheads="1"/>
                      </p:cNvPicPr>
                      <p:nvPr/>
                    </p:nvPicPr>
                    <p:blipFill>
                      <a:blip r:embed="rId12"/>
                      <a:srcRect/>
                      <a:stretch>
                        <a:fillRect/>
                      </a:stretch>
                    </p:blipFill>
                    <p:spPr bwMode="auto">
                      <a:xfrm>
                        <a:off x="5102225" y="3144072"/>
                        <a:ext cx="3990975"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algn="ctr" rotWithShape="0">
                                <a:srgbClr val="808080"/>
                              </a:outerShdw>
                            </a:effectLst>
                          </a14:hiddenEffects>
                        </a:ext>
                      </a:extLst>
                    </p:spPr>
                  </p:pic>
                </p:oleObj>
              </mc:Fallback>
            </mc:AlternateContent>
          </a:graphicData>
        </a:graphic>
      </p:graphicFrame>
    </p:spTree>
    <p:custDataLst>
      <p:tags r:id="rId2"/>
    </p:custData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Bone MR Thermometry </a:t>
            </a:r>
            <a:r>
              <a:rPr lang="en-CA" dirty="0" smtClean="0"/>
              <a:t>Example</a:t>
            </a:r>
            <a:endParaRPr lang="en-US" dirty="0"/>
          </a:p>
        </p:txBody>
      </p:sp>
      <p:pic>
        <p:nvPicPr>
          <p:cNvPr id="5" name="Picture 4"/>
          <p:cNvPicPr>
            <a:picLocks noChangeAspect="1" noChangeArrowheads="1"/>
          </p:cNvPicPr>
          <p:nvPr/>
        </p:nvPicPr>
        <p:blipFill>
          <a:blip r:embed="rId2" cstate="print"/>
          <a:srcRect/>
          <a:stretch>
            <a:fillRect/>
          </a:stretch>
        </p:blipFill>
        <p:spPr bwMode="auto">
          <a:xfrm rot="16200000">
            <a:off x="2565400" y="1710865"/>
            <a:ext cx="4041775" cy="3509608"/>
          </a:xfrm>
          <a:prstGeom prst="rect">
            <a:avLst/>
          </a:prstGeom>
          <a:noFill/>
          <a:ln w="9525">
            <a:noFill/>
            <a:miter lim="800000"/>
            <a:headEnd/>
            <a:tailEnd/>
          </a:ln>
        </p:spPr>
      </p:pic>
      <p:sp>
        <p:nvSpPr>
          <p:cNvPr id="7" name="TextBox 6"/>
          <p:cNvSpPr txBox="1"/>
          <p:nvPr/>
        </p:nvSpPr>
        <p:spPr>
          <a:xfrm>
            <a:off x="448323" y="5638800"/>
            <a:ext cx="8229599" cy="830997"/>
          </a:xfrm>
          <a:prstGeom prst="rect">
            <a:avLst/>
          </a:prstGeom>
          <a:noFill/>
        </p:spPr>
        <p:txBody>
          <a:bodyPr wrap="square" rtlCol="0">
            <a:spAutoFit/>
          </a:bodyPr>
          <a:lstStyle/>
          <a:p>
            <a:r>
              <a:rPr lang="en-CA" sz="2400" dirty="0" smtClean="0"/>
              <a:t>Heating signal is strong at bone surface but non-</a:t>
            </a:r>
            <a:r>
              <a:rPr lang="en-CA" sz="2400" dirty="0" err="1" smtClean="0"/>
              <a:t>existant</a:t>
            </a:r>
            <a:r>
              <a:rPr lang="en-CA" sz="2400" dirty="0" smtClean="0"/>
              <a:t> in the cortical bone and fatty bone marrow. </a:t>
            </a:r>
            <a:endParaRPr lang="en-US" sz="2400" dirty="0"/>
          </a:p>
        </p:txBody>
      </p:sp>
    </p:spTree>
    <p:extLst>
      <p:ext uri="{BB962C8B-B14F-4D97-AF65-F5344CB8AC3E}">
        <p14:creationId xmlns:p14="http://schemas.microsoft.com/office/powerpoint/2010/main" val="228942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a:t>
            </a:r>
            <a:r>
              <a:rPr lang="en-US" dirty="0" smtClean="0"/>
              <a:t>Dose Model</a:t>
            </a:r>
            <a:endParaRPr lang="en-US" dirty="0"/>
          </a:p>
        </p:txBody>
      </p:sp>
      <p:sp>
        <p:nvSpPr>
          <p:cNvPr id="3" name="Content Placeholder 2"/>
          <p:cNvSpPr>
            <a:spLocks noGrp="1"/>
          </p:cNvSpPr>
          <p:nvPr>
            <p:ph idx="1"/>
          </p:nvPr>
        </p:nvSpPr>
        <p:spPr>
          <a:xfrm>
            <a:off x="293055" y="1534978"/>
            <a:ext cx="8546145" cy="5323022"/>
          </a:xfrm>
        </p:spPr>
        <p:txBody>
          <a:bodyPr>
            <a:normAutofit fontScale="92500" lnSpcReduction="20000"/>
          </a:bodyPr>
          <a:lstStyle/>
          <a:p>
            <a:r>
              <a:rPr lang="en-US" sz="2800" dirty="0" smtClean="0">
                <a:latin typeface="Arial" pitchFamily="-84" charset="0"/>
              </a:rPr>
              <a:t>Thermal dose </a:t>
            </a:r>
            <a:r>
              <a:rPr lang="fi-FI" sz="2800" dirty="0" smtClean="0">
                <a:latin typeface="Arial" pitchFamily="-84" charset="0"/>
              </a:rPr>
              <a:t>is</a:t>
            </a:r>
            <a:r>
              <a:rPr lang="en-US" sz="2800" dirty="0" smtClean="0">
                <a:latin typeface="Arial" pitchFamily="-84" charset="0"/>
              </a:rPr>
              <a:t> calculated on a </a:t>
            </a:r>
            <a:r>
              <a:rPr lang="en-US" sz="2800" dirty="0" err="1" smtClean="0">
                <a:latin typeface="Arial" pitchFamily="-84" charset="0"/>
              </a:rPr>
              <a:t>voxel</a:t>
            </a:r>
            <a:r>
              <a:rPr lang="en-US" sz="2800" dirty="0" smtClean="0">
                <a:latin typeface="Arial" pitchFamily="-84" charset="0"/>
              </a:rPr>
              <a:t>-by-</a:t>
            </a:r>
            <a:r>
              <a:rPr lang="en-US" sz="2800" dirty="0" err="1" smtClean="0">
                <a:latin typeface="Arial" pitchFamily="-84" charset="0"/>
              </a:rPr>
              <a:t>voxel</a:t>
            </a:r>
            <a:r>
              <a:rPr lang="en-US" sz="2800" dirty="0" smtClean="0">
                <a:latin typeface="Arial" pitchFamily="-84" charset="0"/>
              </a:rPr>
              <a:t> basis as a time integral as temperature is measured throughout treatment</a:t>
            </a:r>
          </a:p>
          <a:p>
            <a:endParaRPr lang="en-US" sz="2800" dirty="0" smtClean="0">
              <a:latin typeface="Arial" pitchFamily="-84" charset="0"/>
            </a:endParaRPr>
          </a:p>
          <a:p>
            <a:endParaRPr lang="en-US" sz="2800" dirty="0" smtClean="0">
              <a:latin typeface="Arial" pitchFamily="-84" charset="0"/>
            </a:endParaRPr>
          </a:p>
          <a:p>
            <a:endParaRPr lang="en-US" sz="2800" dirty="0" smtClean="0">
              <a:latin typeface="Arial" pitchFamily="-84" charset="0"/>
            </a:endParaRPr>
          </a:p>
          <a:p>
            <a:endParaRPr lang="en-US" sz="2800" dirty="0" smtClean="0">
              <a:latin typeface="Arial" pitchFamily="-84" charset="0"/>
            </a:endParaRPr>
          </a:p>
          <a:p>
            <a:endParaRPr lang="fi-FI" sz="2800" dirty="0" smtClean="0">
              <a:latin typeface="Arial" pitchFamily="-84" charset="0"/>
            </a:endParaRPr>
          </a:p>
          <a:p>
            <a:r>
              <a:rPr lang="fi-FI" sz="2800" dirty="0" smtClean="0">
                <a:latin typeface="Arial" pitchFamily="-84" charset="0"/>
              </a:rPr>
              <a:t>240 </a:t>
            </a:r>
            <a:r>
              <a:rPr lang="fi-FI" sz="2800" dirty="0" smtClean="0">
                <a:latin typeface="Arial" pitchFamily="-84" charset="0"/>
              </a:rPr>
              <a:t>EM </a:t>
            </a:r>
            <a:r>
              <a:rPr lang="en-US" sz="2800" dirty="0" smtClean="0">
                <a:latin typeface="Arial" pitchFamily="-84" charset="0"/>
              </a:rPr>
              <a:t>(</a:t>
            </a:r>
            <a:r>
              <a:rPr lang="en-US" sz="2800" b="1" dirty="0" smtClean="0">
                <a:latin typeface="Arial" pitchFamily="-84" charset="0"/>
              </a:rPr>
              <a:t>equivalent minutes</a:t>
            </a:r>
            <a:r>
              <a:rPr lang="en-US" sz="2800" dirty="0" smtClean="0">
                <a:latin typeface="Arial" pitchFamily="-84" charset="0"/>
              </a:rPr>
              <a:t>) at 43°C is sufficient to cause thermal necrosis in </a:t>
            </a:r>
            <a:r>
              <a:rPr lang="en-US" sz="2800" dirty="0" smtClean="0">
                <a:latin typeface="Arial" pitchFamily="-84" charset="0"/>
              </a:rPr>
              <a:t>“soft tissue”</a:t>
            </a:r>
          </a:p>
          <a:p>
            <a:endParaRPr lang="en-US" sz="2800" dirty="0" smtClean="0">
              <a:latin typeface="Arial" pitchFamily="-84" charset="0"/>
            </a:endParaRPr>
          </a:p>
          <a:p>
            <a:r>
              <a:rPr lang="en-US" sz="2800" b="1" dirty="0" smtClean="0">
                <a:latin typeface="Arial" pitchFamily="-84" charset="0"/>
              </a:rPr>
              <a:t>Caution</a:t>
            </a:r>
            <a:r>
              <a:rPr lang="en-US" sz="2800" dirty="0" smtClean="0">
                <a:latin typeface="Arial" pitchFamily="-84" charset="0"/>
              </a:rPr>
              <a:t>: a 1 second exposure at 57°C can produce thermal necrosis (273 EM</a:t>
            </a:r>
            <a:r>
              <a:rPr lang="en-US" sz="2800" dirty="0" smtClean="0">
                <a:latin typeface="Arial" pitchFamily="-84" charset="0"/>
              </a:rPr>
              <a:t>)</a:t>
            </a:r>
            <a:endParaRPr lang="en-US" sz="2800" dirty="0" smtClean="0">
              <a:latin typeface="Arial" pitchFamily="-84" charset="0"/>
            </a:endParaRPr>
          </a:p>
        </p:txBody>
      </p:sp>
      <p:graphicFrame>
        <p:nvGraphicFramePr>
          <p:cNvPr id="146434" name="Object 2"/>
          <p:cNvGraphicFramePr>
            <a:graphicFrameLocks noChangeAspect="1"/>
          </p:cNvGraphicFramePr>
          <p:nvPr>
            <p:custDataLst>
              <p:tags r:id="rId2"/>
            </p:custDataLst>
            <p:extLst>
              <p:ext uri="{D42A27DB-BD31-4B8C-83A1-F6EECF244321}">
                <p14:modId xmlns:p14="http://schemas.microsoft.com/office/powerpoint/2010/main" val="2256479827"/>
              </p:ext>
            </p:extLst>
          </p:nvPr>
        </p:nvGraphicFramePr>
        <p:xfrm>
          <a:off x="589607" y="2734739"/>
          <a:ext cx="4395788" cy="1643062"/>
        </p:xfrm>
        <a:graphic>
          <a:graphicData uri="http://schemas.openxmlformats.org/presentationml/2006/ole">
            <mc:AlternateContent xmlns:mc="http://schemas.openxmlformats.org/markup-compatibility/2006">
              <mc:Choice xmlns:v="urn:schemas-microsoft-com:vml" Requires="v">
                <p:oleObj spid="_x0000_s146467" name="Equation" r:id="rId4" imgW="1257120" imgH="469800" progId="Equation.3">
                  <p:embed/>
                </p:oleObj>
              </mc:Choice>
              <mc:Fallback>
                <p:oleObj name="Equation" r:id="rId4" imgW="1257120" imgH="4698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07" y="2734739"/>
                        <a:ext cx="4395788" cy="164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algn="ctr" rotWithShape="0">
                                <a:srgbClr val="808080"/>
                              </a:outerShdw>
                            </a:effectLst>
                          </a14:hiddenEffects>
                        </a:ext>
                      </a:extLst>
                    </p:spPr>
                  </p:pic>
                </p:oleObj>
              </mc:Fallback>
            </mc:AlternateContent>
          </a:graphicData>
        </a:graphic>
      </p:graphicFrame>
      <p:graphicFrame>
        <p:nvGraphicFramePr>
          <p:cNvPr id="146435" name="Object 4"/>
          <p:cNvGraphicFramePr>
            <a:graphicFrameLocks noChangeAspect="1"/>
          </p:cNvGraphicFramePr>
          <p:nvPr>
            <p:extLst>
              <p:ext uri="{D42A27DB-BD31-4B8C-83A1-F6EECF244321}">
                <p14:modId xmlns:p14="http://schemas.microsoft.com/office/powerpoint/2010/main" val="3002099970"/>
              </p:ext>
            </p:extLst>
          </p:nvPr>
        </p:nvGraphicFramePr>
        <p:xfrm>
          <a:off x="5437314" y="3092932"/>
          <a:ext cx="2387600" cy="863600"/>
        </p:xfrm>
        <a:graphic>
          <a:graphicData uri="http://schemas.openxmlformats.org/presentationml/2006/ole">
            <mc:AlternateContent xmlns:mc="http://schemas.openxmlformats.org/markup-compatibility/2006">
              <mc:Choice xmlns:v="urn:schemas-microsoft-com:vml" Requires="v">
                <p:oleObj spid="_x0000_s146468" name="Equation" r:id="rId6" imgW="1193760" imgH="431640" progId="Equation.3">
                  <p:embed/>
                </p:oleObj>
              </mc:Choice>
              <mc:Fallback>
                <p:oleObj name="Equation" r:id="rId6" imgW="1193760" imgH="43164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7314" y="3092932"/>
                        <a:ext cx="23876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with this Model</a:t>
            </a:r>
            <a:endParaRPr lang="en-US" dirty="0"/>
          </a:p>
        </p:txBody>
      </p:sp>
      <p:sp>
        <p:nvSpPr>
          <p:cNvPr id="3" name="Content Placeholder 2"/>
          <p:cNvSpPr>
            <a:spLocks noGrp="1"/>
          </p:cNvSpPr>
          <p:nvPr>
            <p:ph idx="1"/>
          </p:nvPr>
        </p:nvSpPr>
        <p:spPr>
          <a:xfrm>
            <a:off x="199901" y="1435395"/>
            <a:ext cx="8725090" cy="5422605"/>
          </a:xfrm>
        </p:spPr>
        <p:txBody>
          <a:bodyPr>
            <a:normAutofit fontScale="92500" lnSpcReduction="20000"/>
          </a:bodyPr>
          <a:lstStyle/>
          <a:p>
            <a:r>
              <a:rPr lang="en-US" dirty="0"/>
              <a:t>The </a:t>
            </a:r>
            <a:r>
              <a:rPr lang="en-US" b="1" i="1" dirty="0"/>
              <a:t>increase </a:t>
            </a:r>
            <a:r>
              <a:rPr lang="en-US" dirty="0"/>
              <a:t>in the rate of cell killing with temperature is relatively constant (for T&gt;43, T&lt;43</a:t>
            </a:r>
            <a:r>
              <a:rPr lang="en-US" dirty="0" smtClean="0"/>
              <a:t>)</a:t>
            </a:r>
          </a:p>
          <a:p>
            <a:pPr lvl="1"/>
            <a:r>
              <a:rPr lang="en-CA" dirty="0"/>
              <a:t>F</a:t>
            </a:r>
            <a:r>
              <a:rPr lang="en-CA" dirty="0" smtClean="0"/>
              <a:t>or </a:t>
            </a:r>
            <a:r>
              <a:rPr lang="en-CA" dirty="0"/>
              <a:t>every degree above 43°C the required time to coagulate the tissue halves (120 minutes @ 44°C, 60 minutes @ 45°</a:t>
            </a:r>
            <a:r>
              <a:rPr lang="en-CA" dirty="0" smtClean="0"/>
              <a:t>C)</a:t>
            </a:r>
            <a:endParaRPr lang="en-US" dirty="0"/>
          </a:p>
          <a:p>
            <a:r>
              <a:rPr lang="en-US" dirty="0" smtClean="0"/>
              <a:t>Formulation relates </a:t>
            </a:r>
            <a:r>
              <a:rPr lang="en-US" dirty="0"/>
              <a:t>all time</a:t>
            </a:r>
            <a:r>
              <a:rPr lang="en-US" dirty="0" smtClean="0"/>
              <a:t>‐temperature </a:t>
            </a:r>
            <a:r>
              <a:rPr lang="en-US" dirty="0"/>
              <a:t>curves back to a single temperature, chosen arbitrarily as 43°C </a:t>
            </a:r>
            <a:r>
              <a:rPr lang="en-US" dirty="0" smtClean="0"/>
              <a:t>– trend  seems </a:t>
            </a:r>
            <a:r>
              <a:rPr lang="en-US" dirty="0"/>
              <a:t>to be conserved across multiple cell types, even though sensitivity to heat will </a:t>
            </a:r>
            <a:r>
              <a:rPr lang="en-US" dirty="0" smtClean="0"/>
              <a:t>differ</a:t>
            </a:r>
          </a:p>
          <a:p>
            <a:r>
              <a:rPr lang="en-US" dirty="0" smtClean="0"/>
              <a:t>Model valid for high temperatures seen in HIFU</a:t>
            </a:r>
            <a:endParaRPr lang="en-US" dirty="0"/>
          </a:p>
          <a:p>
            <a:r>
              <a:rPr lang="en-US" dirty="0"/>
              <a:t>Valid for tissues with different thermal sensitivity </a:t>
            </a:r>
            <a:r>
              <a:rPr lang="en-US" dirty="0" smtClean="0"/>
              <a:t>but threshold for thermal </a:t>
            </a:r>
            <a:r>
              <a:rPr lang="en-US" dirty="0"/>
              <a:t>dose required for cell death </a:t>
            </a:r>
            <a:r>
              <a:rPr lang="en-US" dirty="0" smtClean="0"/>
              <a:t>changes</a:t>
            </a:r>
            <a:endParaRPr lang="en-US" dirty="0"/>
          </a:p>
        </p:txBody>
      </p:sp>
    </p:spTree>
    <p:extLst>
      <p:ext uri="{BB962C8B-B14F-4D97-AF65-F5344CB8AC3E}">
        <p14:creationId xmlns:p14="http://schemas.microsoft.com/office/powerpoint/2010/main" val="4279996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this Model</a:t>
            </a:r>
            <a:endParaRPr lang="en-US" dirty="0"/>
          </a:p>
        </p:txBody>
      </p:sp>
      <p:sp>
        <p:nvSpPr>
          <p:cNvPr id="3" name="Content Placeholder 2"/>
          <p:cNvSpPr>
            <a:spLocks noGrp="1"/>
          </p:cNvSpPr>
          <p:nvPr>
            <p:ph idx="1"/>
          </p:nvPr>
        </p:nvSpPr>
        <p:spPr>
          <a:xfrm>
            <a:off x="480718" y="1435395"/>
            <a:ext cx="8229600" cy="5313841"/>
          </a:xfrm>
        </p:spPr>
        <p:txBody>
          <a:bodyPr>
            <a:normAutofit fontScale="92500" lnSpcReduction="20000"/>
          </a:bodyPr>
          <a:lstStyle/>
          <a:p>
            <a:r>
              <a:rPr lang="en-US" dirty="0" smtClean="0"/>
              <a:t>Different tissues have varying thermal </a:t>
            </a:r>
            <a:r>
              <a:rPr lang="en-US" dirty="0"/>
              <a:t>sensitivity </a:t>
            </a:r>
            <a:r>
              <a:rPr lang="en-US" dirty="0" smtClean="0"/>
              <a:t>and will ablate at different thermal doses:</a:t>
            </a:r>
          </a:p>
          <a:p>
            <a:pPr lvl="1"/>
            <a:r>
              <a:rPr lang="en-US" dirty="0" smtClean="0"/>
              <a:t>“soft tissue” will become necrotic at 240 EM</a:t>
            </a:r>
          </a:p>
          <a:p>
            <a:pPr lvl="1"/>
            <a:r>
              <a:rPr lang="en-US" dirty="0" smtClean="0"/>
              <a:t>Nerve tissue may damage at much lower doses</a:t>
            </a:r>
          </a:p>
          <a:p>
            <a:pPr lvl="1"/>
            <a:r>
              <a:rPr lang="en-US" dirty="0" smtClean="0"/>
              <a:t>Bone may require much higher dose for ablation</a:t>
            </a:r>
          </a:p>
          <a:p>
            <a:r>
              <a:rPr lang="en-US" dirty="0"/>
              <a:t>Non‐linear response between temperature and cell </a:t>
            </a:r>
            <a:r>
              <a:rPr lang="en-US" dirty="0" smtClean="0"/>
              <a:t>death </a:t>
            </a:r>
            <a:r>
              <a:rPr lang="en-US" dirty="0" smtClean="0">
                <a:sym typeface="Wingdings"/>
              </a:rPr>
              <a:t></a:t>
            </a:r>
            <a:r>
              <a:rPr lang="en-US" dirty="0" smtClean="0"/>
              <a:t> higher </a:t>
            </a:r>
            <a:r>
              <a:rPr lang="en-US" dirty="0"/>
              <a:t>probability of dying with increasing temperature and time of exposure </a:t>
            </a:r>
            <a:endParaRPr lang="en-US" dirty="0" smtClean="0"/>
          </a:p>
          <a:p>
            <a:r>
              <a:rPr lang="en-US" dirty="0" smtClean="0"/>
              <a:t>Measuring dose does not directly predict damage</a:t>
            </a:r>
          </a:p>
          <a:p>
            <a:r>
              <a:rPr lang="en-US" dirty="0" smtClean="0"/>
              <a:t>Model primarily validated for cell cultures so ambiguity between calculated thermal dose and ablation volumes from imaging/pathology</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63611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What is Focused Ultrasound?</a:t>
            </a:r>
            <a:endParaRPr lang="en-US" dirty="0"/>
          </a:p>
        </p:txBody>
      </p:sp>
      <p:sp>
        <p:nvSpPr>
          <p:cNvPr id="3" name="Content Placeholder 2"/>
          <p:cNvSpPr>
            <a:spLocks noGrp="1"/>
          </p:cNvSpPr>
          <p:nvPr>
            <p:ph idx="1"/>
          </p:nvPr>
        </p:nvSpPr>
        <p:spPr>
          <a:xfrm>
            <a:off x="228600" y="1371600"/>
            <a:ext cx="8686800" cy="5257800"/>
          </a:xfrm>
        </p:spPr>
        <p:txBody>
          <a:bodyPr>
            <a:normAutofit fontScale="85000" lnSpcReduction="10000"/>
          </a:bodyPr>
          <a:lstStyle/>
          <a:p>
            <a:r>
              <a:rPr lang="en-US" sz="3000" dirty="0"/>
              <a:t>F</a:t>
            </a:r>
            <a:r>
              <a:rPr lang="en-US" sz="3000" dirty="0" smtClean="0"/>
              <a:t>ocused ultrasound is a noninvasive technique to enhance biological therapies by exposing tissues to acoustic energy:</a:t>
            </a:r>
          </a:p>
          <a:p>
            <a:pPr lvl="1"/>
            <a:r>
              <a:rPr lang="en-US" sz="2600" dirty="0" smtClean="0"/>
              <a:t>Spatial / temporal control over temperature</a:t>
            </a:r>
          </a:p>
          <a:p>
            <a:pPr lvl="1"/>
            <a:r>
              <a:rPr lang="en-US" sz="2600" dirty="0" smtClean="0"/>
              <a:t>Localized drug delivery (thermal, mechanical)</a:t>
            </a:r>
          </a:p>
          <a:p>
            <a:pPr lvl="1"/>
            <a:r>
              <a:rPr lang="en-US" sz="2600" dirty="0" smtClean="0"/>
              <a:t>Functional / structural modification of tissues</a:t>
            </a:r>
          </a:p>
          <a:p>
            <a:endParaRPr lang="en-CA" sz="1900" dirty="0" smtClean="0"/>
          </a:p>
          <a:p>
            <a:r>
              <a:rPr lang="en-CA" sz="3000" dirty="0" smtClean="0"/>
              <a:t>Clinical adoption of FUS has expanded rapidly in recent years due to an active research community, strong commercial support, and better visualization/thermometry tools</a:t>
            </a:r>
          </a:p>
          <a:p>
            <a:endParaRPr lang="en-CA" sz="1900" dirty="0" smtClean="0"/>
          </a:p>
          <a:p>
            <a:r>
              <a:rPr lang="en-CA" sz="3000" dirty="0" smtClean="0"/>
              <a:t>Paediatric/foetal applications are starting to be </a:t>
            </a:r>
            <a:r>
              <a:rPr lang="en-CA" sz="3000" dirty="0" smtClean="0"/>
              <a:t>explored, </a:t>
            </a:r>
            <a:r>
              <a:rPr lang="en-CA" sz="3000" dirty="0" smtClean="0"/>
              <a:t>due to the potential to delivery a non-ionizing energy based therapy, in a noninvasive manner</a:t>
            </a:r>
            <a:endParaRPr lang="en-US" sz="30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Pennes</a:t>
            </a:r>
            <a:r>
              <a:rPr lang="en-US" dirty="0" smtClean="0"/>
              <a:t> </a:t>
            </a:r>
            <a:r>
              <a:rPr lang="en-US" dirty="0" err="1" smtClean="0"/>
              <a:t>Bioheat</a:t>
            </a:r>
            <a:r>
              <a:rPr lang="en-US" dirty="0" smtClean="0"/>
              <a:t> Transfer Model</a:t>
            </a:r>
            <a:endParaRPr lang="en-US" dirty="0"/>
          </a:p>
        </p:txBody>
      </p:sp>
      <p:sp>
        <p:nvSpPr>
          <p:cNvPr id="3" name="Content Placeholder 2"/>
          <p:cNvSpPr>
            <a:spLocks noGrp="1"/>
          </p:cNvSpPr>
          <p:nvPr>
            <p:ph idx="1"/>
          </p:nvPr>
        </p:nvSpPr>
        <p:spPr/>
        <p:txBody>
          <a:bodyPr>
            <a:normAutofit/>
          </a:bodyPr>
          <a:lstStyle/>
          <a:p>
            <a:r>
              <a:rPr lang="en-US" dirty="0" smtClean="0"/>
              <a:t>Proposed in 1940s for modeling heat transfer in the body due to an externally applied heating/cooling sources</a:t>
            </a:r>
          </a:p>
          <a:p>
            <a:r>
              <a:rPr lang="en-US" dirty="0" smtClean="0"/>
              <a:t>Harry </a:t>
            </a:r>
            <a:r>
              <a:rPr lang="en-US" dirty="0" err="1" smtClean="0"/>
              <a:t>Pennes</a:t>
            </a:r>
            <a:r>
              <a:rPr lang="en-US" dirty="0" smtClean="0"/>
              <a:t> (a Neurologist at Columbia </a:t>
            </a:r>
            <a:r>
              <a:rPr lang="en-US" dirty="0" err="1" smtClean="0"/>
              <a:t>Univ</a:t>
            </a:r>
            <a:r>
              <a:rPr lang="en-US" dirty="0" smtClean="0"/>
              <a:t>) experimented on patients by inserting thermocouples into patients’ forearms</a:t>
            </a:r>
          </a:p>
          <a:p>
            <a:r>
              <a:rPr lang="en-US" dirty="0" smtClean="0"/>
              <a:t>Model accounts the thermal </a:t>
            </a:r>
            <a:r>
              <a:rPr lang="en-US" dirty="0"/>
              <a:t>conductivity, specific heat capacity, </a:t>
            </a:r>
            <a:r>
              <a:rPr lang="en-US" dirty="0" smtClean="0"/>
              <a:t>and blood perfusion</a:t>
            </a:r>
            <a:r>
              <a:rPr lang="en-US" dirty="0"/>
              <a:t> </a:t>
            </a:r>
            <a:r>
              <a:rPr lang="en-US" dirty="0" smtClean="0"/>
              <a:t>of specific tissue types (muscle, organs, skin, </a:t>
            </a:r>
            <a:r>
              <a:rPr lang="en-US" dirty="0" err="1" smtClean="0"/>
              <a:t>etc</a:t>
            </a:r>
            <a:r>
              <a:rPr lang="en-US" dirty="0" smtClean="0"/>
              <a:t>)</a:t>
            </a:r>
            <a:endParaRPr lang="en-US" dirty="0"/>
          </a:p>
        </p:txBody>
      </p:sp>
      <p:sp>
        <p:nvSpPr>
          <p:cNvPr id="4" name="Slide Number Placeholder 3"/>
          <p:cNvSpPr>
            <a:spLocks noGrp="1"/>
          </p:cNvSpPr>
          <p:nvPr>
            <p:ph type="sldNum" sz="quarter" idx="12"/>
          </p:nvPr>
        </p:nvSpPr>
        <p:spPr/>
        <p:txBody>
          <a:bodyPr/>
          <a:lstStyle/>
          <a:p>
            <a:fld id="{A063F246-C12E-4A1C-A405-DCC19CD6CABE}" type="slidenum">
              <a:rPr lang="en-US" smtClean="0"/>
              <a:pPr/>
              <a:t>20</a:t>
            </a:fld>
            <a:endParaRPr lang="en-US" dirty="0"/>
          </a:p>
        </p:txBody>
      </p:sp>
    </p:spTree>
    <p:extLst>
      <p:ext uri="{BB962C8B-B14F-4D97-AF65-F5344CB8AC3E}">
        <p14:creationId xmlns:p14="http://schemas.microsoft.com/office/powerpoint/2010/main" val="424384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Pennes</a:t>
            </a:r>
            <a:r>
              <a:rPr lang="en-US" dirty="0"/>
              <a:t> </a:t>
            </a:r>
            <a:r>
              <a:rPr lang="en-US" dirty="0" err="1"/>
              <a:t>Bioheat</a:t>
            </a:r>
            <a:r>
              <a:rPr lang="en-US" dirty="0"/>
              <a:t> Transfer </a:t>
            </a:r>
            <a:r>
              <a:rPr lang="en-US" dirty="0" smtClean="0"/>
              <a:t>Equation</a:t>
            </a:r>
            <a:endParaRPr lang="en-US" dirty="0"/>
          </a:p>
        </p:txBody>
      </p:sp>
      <p:sp>
        <p:nvSpPr>
          <p:cNvPr id="3" name="Content Placeholder 2"/>
          <p:cNvSpPr>
            <a:spLocks noGrp="1"/>
          </p:cNvSpPr>
          <p:nvPr>
            <p:ph idx="1"/>
          </p:nvPr>
        </p:nvSpPr>
        <p:spPr>
          <a:xfrm>
            <a:off x="457200" y="1435395"/>
            <a:ext cx="8229600" cy="5422605"/>
          </a:xfrm>
        </p:spPr>
        <p:txBody>
          <a:bodyPr>
            <a:normAutofit/>
          </a:bodyPr>
          <a:lstStyle/>
          <a:p>
            <a:r>
              <a:rPr lang="en-US" dirty="0" smtClean="0"/>
              <a:t>Validated heating model (does not predict dose or thermal damage) that has “stood the test of time” against other models and is applicable to many different heating source types (ultrasonic, RF, laser, etc.)</a:t>
            </a:r>
          </a:p>
          <a:p>
            <a:endParaRPr lang="en-US" dirty="0"/>
          </a:p>
          <a:p>
            <a:endParaRPr lang="en-US" dirty="0" smtClean="0"/>
          </a:p>
          <a:p>
            <a:r>
              <a:rPr lang="en-US" dirty="0" smtClean="0"/>
              <a:t>Highly dependent on “good”</a:t>
            </a:r>
            <a:br>
              <a:rPr lang="en-US" dirty="0" smtClean="0"/>
            </a:br>
            <a:r>
              <a:rPr lang="en-US" dirty="0" smtClean="0"/>
              <a:t>tissue properties</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694491577"/>
              </p:ext>
            </p:extLst>
          </p:nvPr>
        </p:nvGraphicFramePr>
        <p:xfrm>
          <a:off x="1027010" y="3949504"/>
          <a:ext cx="6151822" cy="1053627"/>
        </p:xfrm>
        <a:graphic>
          <a:graphicData uri="http://schemas.openxmlformats.org/presentationml/2006/ole">
            <mc:AlternateContent xmlns:mc="http://schemas.openxmlformats.org/markup-compatibility/2006">
              <mc:Choice xmlns:v="urn:schemas-microsoft-com:vml" Requires="v">
                <p:oleObj spid="_x0000_s1036" name="Equation" r:id="rId4" imgW="2298700" imgH="393700" progId="Equation.DSMT4">
                  <p:embed/>
                </p:oleObj>
              </mc:Choice>
              <mc:Fallback>
                <p:oleObj name="Equation" r:id="rId4" imgW="2298700" imgH="393700" progId="Equation.DSMT4">
                  <p:embed/>
                  <p:pic>
                    <p:nvPicPr>
                      <p:cNvPr id="0" name=""/>
                      <p:cNvPicPr/>
                      <p:nvPr/>
                    </p:nvPicPr>
                    <p:blipFill>
                      <a:blip r:embed="rId5"/>
                      <a:stretch>
                        <a:fillRect/>
                      </a:stretch>
                    </p:blipFill>
                    <p:spPr>
                      <a:xfrm>
                        <a:off x="1027010" y="3949504"/>
                        <a:ext cx="6151822" cy="1053627"/>
                      </a:xfrm>
                      <a:prstGeom prst="rect">
                        <a:avLst/>
                      </a:prstGeom>
                    </p:spPr>
                  </p:pic>
                </p:oleObj>
              </mc:Fallback>
            </mc:AlternateContent>
          </a:graphicData>
        </a:graphic>
      </p:graphicFrame>
      <p:graphicFrame>
        <p:nvGraphicFramePr>
          <p:cNvPr id="8" name="Object 7"/>
          <p:cNvGraphicFramePr>
            <a:graphicFrameLocks noChangeAspect="1"/>
          </p:cNvGraphicFramePr>
          <p:nvPr>
            <p:custDataLst>
              <p:tags r:id="rId2"/>
            </p:custDataLst>
            <p:extLst>
              <p:ext uri="{D42A27DB-BD31-4B8C-83A1-F6EECF244321}">
                <p14:modId xmlns:p14="http://schemas.microsoft.com/office/powerpoint/2010/main" val="3964044134"/>
              </p:ext>
            </p:extLst>
          </p:nvPr>
        </p:nvGraphicFramePr>
        <p:xfrm>
          <a:off x="5806713" y="4699000"/>
          <a:ext cx="3257550" cy="2159000"/>
        </p:xfrm>
        <a:graphic>
          <a:graphicData uri="http://schemas.openxmlformats.org/presentationml/2006/ole">
            <mc:AlternateContent xmlns:mc="http://schemas.openxmlformats.org/markup-compatibility/2006">
              <mc:Choice xmlns:v="urn:schemas-microsoft-com:vml" Requires="v">
                <p:oleObj spid="_x0000_s1037" name="Equation" r:id="rId6" imgW="2819400" imgH="1866900" progId="Equation.DSMT4">
                  <p:embed/>
                </p:oleObj>
              </mc:Choice>
              <mc:Fallback>
                <p:oleObj name="Equation" r:id="rId6" imgW="2819400" imgH="1866900" progId="Equation.DSMT4">
                  <p:embed/>
                  <p:pic>
                    <p:nvPicPr>
                      <p:cNvPr id="0" name=""/>
                      <p:cNvPicPr>
                        <a:picLocks noChangeAspect="1" noChangeArrowheads="1"/>
                      </p:cNvPicPr>
                      <p:nvPr/>
                    </p:nvPicPr>
                    <p:blipFill>
                      <a:blip r:embed="rId7"/>
                      <a:srcRect/>
                      <a:stretch>
                        <a:fillRect/>
                      </a:stretch>
                    </p:blipFill>
                    <p:spPr bwMode="auto">
                      <a:xfrm>
                        <a:off x="5806713" y="4699000"/>
                        <a:ext cx="325755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77005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Questions</a:t>
            </a:r>
            <a:endParaRPr lang="en-US" dirty="0"/>
          </a:p>
        </p:txBody>
      </p:sp>
      <p:sp>
        <p:nvSpPr>
          <p:cNvPr id="3" name="Content Placeholder 2"/>
          <p:cNvSpPr>
            <a:spLocks noGrp="1"/>
          </p:cNvSpPr>
          <p:nvPr>
            <p:ph idx="1"/>
          </p:nvPr>
        </p:nvSpPr>
        <p:spPr/>
        <p:txBody>
          <a:bodyPr>
            <a:normAutofit fontScale="85000" lnSpcReduction="10000"/>
          </a:bodyPr>
          <a:lstStyle/>
          <a:p>
            <a:pPr marL="514350" lvl="0" indent="-514350">
              <a:buFont typeface="+mj-lt"/>
              <a:buAutoNum type="arabicPeriod"/>
            </a:pPr>
            <a:r>
              <a:rPr lang="en-CA" dirty="0"/>
              <a:t>Can a tissue type dependant thermal </a:t>
            </a:r>
            <a:r>
              <a:rPr lang="en-CA" dirty="0" smtClean="0"/>
              <a:t>damage </a:t>
            </a:r>
            <a:r>
              <a:rPr lang="en-CA" dirty="0"/>
              <a:t>model (similar to the </a:t>
            </a:r>
            <a:r>
              <a:rPr lang="en-CA" dirty="0" err="1"/>
              <a:t>Pennes</a:t>
            </a:r>
            <a:r>
              <a:rPr lang="en-CA" dirty="0"/>
              <a:t> </a:t>
            </a:r>
            <a:r>
              <a:rPr lang="en-CA" dirty="0" err="1"/>
              <a:t>Bioheat</a:t>
            </a:r>
            <a:r>
              <a:rPr lang="en-CA" dirty="0"/>
              <a:t> model for tissue heating) be derived that takes into account the </a:t>
            </a:r>
            <a:r>
              <a:rPr lang="en-CA" dirty="0" smtClean="0"/>
              <a:t>thermal dose, thermal </a:t>
            </a:r>
            <a:r>
              <a:rPr lang="en-CA" dirty="0"/>
              <a:t>conductivity, thermal diffusion, specific heat, and perfusion of the tissue of interest and surrounding structures</a:t>
            </a:r>
            <a:r>
              <a:rPr lang="en-CA" dirty="0" smtClean="0"/>
              <a:t>?</a:t>
            </a:r>
          </a:p>
          <a:p>
            <a:pPr marL="0" lvl="0" indent="0">
              <a:buNone/>
            </a:pPr>
            <a:endParaRPr lang="en-CA" dirty="0"/>
          </a:p>
          <a:p>
            <a:pPr marL="514350" indent="-514350">
              <a:buFont typeface="+mj-lt"/>
              <a:buAutoNum type="arabicPeriod"/>
            </a:pPr>
            <a:r>
              <a:rPr lang="en-CA" dirty="0"/>
              <a:t>Can a spatially dependant (and perhaps a patient specific) thermal </a:t>
            </a:r>
            <a:r>
              <a:rPr lang="en-CA" dirty="0" smtClean="0"/>
              <a:t>damage </a:t>
            </a:r>
            <a:r>
              <a:rPr lang="en-CA" dirty="0"/>
              <a:t>model be derived which can work directly with intraoperative temperature measurements to better predict the volume of ablated tissue during a MR-HIFU treatment?</a:t>
            </a:r>
            <a:r>
              <a:rPr lang="en-CA" dirty="0"/>
              <a:t> </a:t>
            </a:r>
            <a:endParaRPr lang="en-US" dirty="0"/>
          </a:p>
        </p:txBody>
      </p:sp>
    </p:spTree>
    <p:extLst>
      <p:ext uri="{BB962C8B-B14F-4D97-AF65-F5344CB8AC3E}">
        <p14:creationId xmlns:p14="http://schemas.microsoft.com/office/powerpoint/2010/main" val="958149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Tissue Properties</a:t>
            </a:r>
            <a:endParaRPr lang="en-US" dirty="0"/>
          </a:p>
        </p:txBody>
      </p:sp>
      <p:sp>
        <p:nvSpPr>
          <p:cNvPr id="3" name="Content Placeholder 2"/>
          <p:cNvSpPr>
            <a:spLocks noGrp="1"/>
          </p:cNvSpPr>
          <p:nvPr>
            <p:ph idx="1"/>
          </p:nvPr>
        </p:nvSpPr>
        <p:spPr/>
        <p:txBody>
          <a:bodyPr/>
          <a:lstStyle/>
          <a:p>
            <a:r>
              <a:rPr lang="en-US" dirty="0" smtClean="0"/>
              <a:t>Wide range of tissue properties reported in literature spanning over &gt; 50 years.</a:t>
            </a:r>
          </a:p>
          <a:p>
            <a:endParaRPr lang="en-US" dirty="0"/>
          </a:p>
          <a:p>
            <a:endParaRPr lang="en-US" dirty="0" smtClean="0"/>
          </a:p>
          <a:p>
            <a:endParaRPr lang="en-US" dirty="0"/>
          </a:p>
          <a:p>
            <a:endParaRPr lang="en-US" dirty="0" smtClean="0"/>
          </a:p>
          <a:p>
            <a:r>
              <a:rPr lang="en-US" dirty="0" smtClean="0"/>
              <a:t>Conductivity, specific heat, and perfusion vary greatly over tissue types.</a:t>
            </a:r>
            <a:endParaRPr lang="en-US" dirty="0"/>
          </a:p>
        </p:txBody>
      </p:sp>
      <p:pic>
        <p:nvPicPr>
          <p:cNvPr id="5" name="Picture 4"/>
          <p:cNvPicPr>
            <a:picLocks noChangeAspect="1"/>
          </p:cNvPicPr>
          <p:nvPr/>
        </p:nvPicPr>
        <p:blipFill>
          <a:blip r:embed="rId2"/>
          <a:stretch>
            <a:fillRect/>
          </a:stretch>
        </p:blipFill>
        <p:spPr>
          <a:xfrm>
            <a:off x="35606" y="2588309"/>
            <a:ext cx="9075705" cy="2403929"/>
          </a:xfrm>
          <a:prstGeom prst="rect">
            <a:avLst/>
          </a:prstGeom>
        </p:spPr>
      </p:pic>
      <p:sp>
        <p:nvSpPr>
          <p:cNvPr id="6" name="TextBox 5"/>
          <p:cNvSpPr txBox="1"/>
          <p:nvPr/>
        </p:nvSpPr>
        <p:spPr>
          <a:xfrm>
            <a:off x="1244507" y="6398030"/>
            <a:ext cx="6686446" cy="369332"/>
          </a:xfrm>
          <a:prstGeom prst="rect">
            <a:avLst/>
          </a:prstGeom>
          <a:noFill/>
        </p:spPr>
        <p:txBody>
          <a:bodyPr wrap="none" rtlCol="0">
            <a:spAutoFit/>
          </a:bodyPr>
          <a:lstStyle/>
          <a:p>
            <a:r>
              <a:rPr lang="en-US" dirty="0" smtClean="0"/>
              <a:t>* Adapted from Scott et al, Int. J. Hyperthermia, 2014; 30(4): 228-244.</a:t>
            </a:r>
            <a:endParaRPr lang="en-US" dirty="0"/>
          </a:p>
        </p:txBody>
      </p:sp>
    </p:spTree>
    <p:extLst>
      <p:ext uri="{BB962C8B-B14F-4D97-AF65-F5344CB8AC3E}">
        <p14:creationId xmlns:p14="http://schemas.microsoft.com/office/powerpoint/2010/main" val="272024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386" y="59350"/>
            <a:ext cx="4686300" cy="6769100"/>
          </a:xfrm>
          <a:prstGeom prst="rect">
            <a:avLst/>
          </a:prstGeom>
        </p:spPr>
      </p:pic>
      <p:sp>
        <p:nvSpPr>
          <p:cNvPr id="4" name="TextBox 3"/>
          <p:cNvSpPr txBox="1"/>
          <p:nvPr/>
        </p:nvSpPr>
        <p:spPr>
          <a:xfrm>
            <a:off x="5056426" y="6207680"/>
            <a:ext cx="4087574" cy="646331"/>
          </a:xfrm>
          <a:prstGeom prst="rect">
            <a:avLst/>
          </a:prstGeom>
          <a:noFill/>
        </p:spPr>
        <p:txBody>
          <a:bodyPr wrap="square" rtlCol="0">
            <a:spAutoFit/>
          </a:bodyPr>
          <a:lstStyle/>
          <a:p>
            <a:r>
              <a:rPr lang="en-US" dirty="0" smtClean="0"/>
              <a:t>* Adapted from Dewhirst et al, Int. J. Hyperthermia, 2003; 19(</a:t>
            </a:r>
            <a:r>
              <a:rPr lang="en-US" dirty="0"/>
              <a:t>3</a:t>
            </a:r>
            <a:r>
              <a:rPr lang="en-US" dirty="0" smtClean="0"/>
              <a:t>): 267-294.</a:t>
            </a:r>
            <a:endParaRPr lang="en-US" dirty="0"/>
          </a:p>
        </p:txBody>
      </p:sp>
      <p:sp>
        <p:nvSpPr>
          <p:cNvPr id="7" name="Content Placeholder 6"/>
          <p:cNvSpPr>
            <a:spLocks noGrp="1"/>
          </p:cNvSpPr>
          <p:nvPr>
            <p:ph sz="half" idx="2"/>
          </p:nvPr>
        </p:nvSpPr>
        <p:spPr>
          <a:xfrm>
            <a:off x="5080166" y="0"/>
            <a:ext cx="4063834" cy="6303069"/>
          </a:xfrm>
        </p:spPr>
        <p:txBody>
          <a:bodyPr>
            <a:normAutofit fontScale="92500" lnSpcReduction="10000"/>
          </a:bodyPr>
          <a:lstStyle/>
          <a:p>
            <a:pPr marL="0" indent="0">
              <a:buNone/>
            </a:pPr>
            <a:r>
              <a:rPr lang="en-US" b="1" dirty="0" smtClean="0"/>
              <a:t>More Tissue Properties</a:t>
            </a:r>
          </a:p>
          <a:p>
            <a:r>
              <a:rPr lang="en-US" dirty="0" smtClean="0"/>
              <a:t>Temperature sensitivity varies greatly across tissue types and species</a:t>
            </a:r>
          </a:p>
          <a:p>
            <a:endParaRPr lang="en-US" dirty="0" smtClean="0"/>
          </a:p>
          <a:p>
            <a:r>
              <a:rPr lang="en-US" dirty="0" smtClean="0"/>
              <a:t>Values in literature are mostly determined from in vitro cell cultures and vary greatly and span many decades</a:t>
            </a:r>
          </a:p>
          <a:p>
            <a:endParaRPr lang="en-US" dirty="0" smtClean="0"/>
          </a:p>
          <a:p>
            <a:r>
              <a:rPr lang="en-US" dirty="0" smtClean="0"/>
              <a:t>In practice: disconnect between temperature measurement and prediction of resulting thermal damage/dose</a:t>
            </a:r>
            <a:endParaRPr lang="en-US" dirty="0"/>
          </a:p>
        </p:txBody>
      </p:sp>
    </p:spTree>
    <p:extLst>
      <p:ext uri="{BB962C8B-B14F-4D97-AF65-F5344CB8AC3E}">
        <p14:creationId xmlns:p14="http://schemas.microsoft.com/office/powerpoint/2010/main" val="3631854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Summary of HIFU</a:t>
            </a:r>
            <a:endParaRPr lang="en-CA" dirty="0"/>
          </a:p>
        </p:txBody>
      </p:sp>
      <p:sp>
        <p:nvSpPr>
          <p:cNvPr id="3" name="Content Placeholder 2"/>
          <p:cNvSpPr>
            <a:spLocks noGrp="1"/>
          </p:cNvSpPr>
          <p:nvPr>
            <p:ph idx="1"/>
          </p:nvPr>
        </p:nvSpPr>
        <p:spPr>
          <a:xfrm>
            <a:off x="457200" y="1435395"/>
            <a:ext cx="8229600" cy="5153941"/>
          </a:xfrm>
        </p:spPr>
        <p:txBody>
          <a:bodyPr>
            <a:normAutofit fontScale="85000" lnSpcReduction="10000"/>
          </a:bodyPr>
          <a:lstStyle/>
          <a:p>
            <a:r>
              <a:rPr lang="en-CA" dirty="0" smtClean="0"/>
              <a:t>MR-HIFU </a:t>
            </a:r>
            <a:r>
              <a:rPr lang="en-CA" dirty="0" smtClean="0"/>
              <a:t>is a flexible energy-based treatment </a:t>
            </a:r>
            <a:r>
              <a:rPr lang="en-CA" dirty="0" smtClean="0"/>
              <a:t>modality</a:t>
            </a:r>
            <a:endParaRPr lang="en-CA" dirty="0" smtClean="0"/>
          </a:p>
          <a:p>
            <a:r>
              <a:rPr lang="en-CA" dirty="0"/>
              <a:t>Focusing the ultrasound beam enhances the treatment over a small target area </a:t>
            </a:r>
            <a:r>
              <a:rPr lang="en-CA" dirty="0" smtClean="0"/>
              <a:t>by a factor of ~1000X</a:t>
            </a:r>
            <a:endParaRPr lang="en-CA" dirty="0"/>
          </a:p>
          <a:p>
            <a:r>
              <a:rPr lang="en-CA" dirty="0" smtClean="0"/>
              <a:t>Attenuation is the primary contributor to both losses on the way to the target </a:t>
            </a:r>
            <a:r>
              <a:rPr lang="en-CA" b="1" dirty="0" smtClean="0"/>
              <a:t>AND</a:t>
            </a:r>
            <a:r>
              <a:rPr lang="en-CA" dirty="0" smtClean="0"/>
              <a:t> is the mechanism for thermal treatment at the </a:t>
            </a:r>
            <a:r>
              <a:rPr lang="en-CA" dirty="0" smtClean="0"/>
              <a:t>target</a:t>
            </a:r>
          </a:p>
          <a:p>
            <a:r>
              <a:rPr lang="en-CA" dirty="0" smtClean="0"/>
              <a:t>MR </a:t>
            </a:r>
            <a:r>
              <a:rPr lang="en-CA" dirty="0"/>
              <a:t>thermometry “closes the loop” to monitor and control treatment temperatures </a:t>
            </a:r>
            <a:r>
              <a:rPr lang="en-CA" dirty="0" smtClean="0"/>
              <a:t>in real time</a:t>
            </a:r>
            <a:endParaRPr lang="en-CA" dirty="0" smtClean="0"/>
          </a:p>
          <a:p>
            <a:r>
              <a:rPr lang="en-CA" b="1" dirty="0" smtClean="0"/>
              <a:t>Caution:</a:t>
            </a:r>
            <a:r>
              <a:rPr lang="en-CA" dirty="0" smtClean="0"/>
              <a:t> thermal dose builds up cumulatively and at an increasing rate with </a:t>
            </a:r>
            <a:r>
              <a:rPr lang="en-CA" dirty="0" smtClean="0"/>
              <a:t>temperature </a:t>
            </a:r>
            <a:r>
              <a:rPr lang="en-CA" dirty="0" smtClean="0">
                <a:sym typeface="Wingdings"/>
              </a:rPr>
              <a:t> Current models do not account for differences in tissue types (may under/ over dose </a:t>
            </a:r>
            <a:r>
              <a:rPr lang="en-CA" dirty="0" smtClean="0">
                <a:sym typeface="Wingdings"/>
              </a:rPr>
              <a:t>thermo-resistive/</a:t>
            </a:r>
            <a:r>
              <a:rPr lang="en-CA" dirty="0" smtClean="0">
                <a:sym typeface="Wingdings"/>
              </a:rPr>
              <a:t>sensitive tissues)</a:t>
            </a:r>
            <a:endParaRPr lang="en-CA" dirty="0" smtClean="0"/>
          </a:p>
        </p:txBody>
      </p:sp>
    </p:spTree>
    <p:extLst>
      <p:ext uri="{BB962C8B-B14F-4D97-AF65-F5344CB8AC3E}">
        <p14:creationId xmlns:p14="http://schemas.microsoft.com/office/powerpoint/2010/main" val="4063835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577836"/>
            <a:ext cx="8229600" cy="5140688"/>
          </a:xfrm>
        </p:spPr>
        <p:txBody>
          <a:bodyPr>
            <a:normAutofit fontScale="70000" lnSpcReduction="20000"/>
          </a:bodyPr>
          <a:lstStyle/>
          <a:p>
            <a:pPr marL="0" indent="0">
              <a:buNone/>
            </a:pPr>
            <a:r>
              <a:rPr lang="en-CA" dirty="0"/>
              <a:t>[1] </a:t>
            </a:r>
            <a:r>
              <a:rPr lang="en-CA" dirty="0" err="1"/>
              <a:t>Sapareto</a:t>
            </a:r>
            <a:r>
              <a:rPr lang="en-CA" dirty="0"/>
              <a:t> S.A. and Dewey W.C., Thermal dose determination in cancer therapy. </a:t>
            </a:r>
            <a:r>
              <a:rPr lang="en-CA" dirty="0" err="1"/>
              <a:t>Int</a:t>
            </a:r>
            <a:r>
              <a:rPr lang="en-CA" dirty="0"/>
              <a:t> J </a:t>
            </a:r>
            <a:r>
              <a:rPr lang="en-CA" dirty="0" err="1"/>
              <a:t>Radiat</a:t>
            </a:r>
            <a:r>
              <a:rPr lang="en-CA" dirty="0"/>
              <a:t> </a:t>
            </a:r>
            <a:r>
              <a:rPr lang="en-CA" dirty="0" err="1"/>
              <a:t>Oncol</a:t>
            </a:r>
            <a:r>
              <a:rPr lang="en-CA" dirty="0"/>
              <a:t> </a:t>
            </a:r>
            <a:r>
              <a:rPr lang="en-CA" dirty="0" err="1"/>
              <a:t>Biol</a:t>
            </a:r>
            <a:r>
              <a:rPr lang="en-CA" dirty="0"/>
              <a:t> </a:t>
            </a:r>
            <a:r>
              <a:rPr lang="en-CA" dirty="0" err="1"/>
              <a:t>Phys</a:t>
            </a:r>
            <a:r>
              <a:rPr lang="en-CA" dirty="0"/>
              <a:t>, 10(6): p. 787-800 (1984)</a:t>
            </a:r>
            <a:r>
              <a:rPr lang="en-CA" dirty="0" smtClean="0"/>
              <a:t>.</a:t>
            </a:r>
            <a:endParaRPr lang="en-CA" dirty="0"/>
          </a:p>
          <a:p>
            <a:pPr marL="0" indent="0">
              <a:buNone/>
            </a:pPr>
            <a:r>
              <a:rPr lang="en-CA" dirty="0"/>
              <a:t>[2] </a:t>
            </a:r>
            <a:r>
              <a:rPr lang="en-CA" dirty="0" err="1"/>
              <a:t>Sassaroli</a:t>
            </a:r>
            <a:r>
              <a:rPr lang="en-CA" dirty="0"/>
              <a:t> E., Li K.C.P., O’Neill B.E., Modeling focused ultrasound exposure for the optimal control of thermal dose distribution. The </a:t>
            </a:r>
            <a:r>
              <a:rPr lang="en-CA" dirty="0" err="1"/>
              <a:t>ScientificWorld</a:t>
            </a:r>
            <a:r>
              <a:rPr lang="en-CA" dirty="0"/>
              <a:t> Journal, Article ID 252741, 11 pages, </a:t>
            </a:r>
            <a:r>
              <a:rPr lang="en-CA" dirty="0" smtClean="0"/>
              <a:t>(2012).</a:t>
            </a:r>
            <a:endParaRPr lang="en-CA" dirty="0"/>
          </a:p>
          <a:p>
            <a:pPr marL="0" indent="0">
              <a:buNone/>
            </a:pPr>
            <a:r>
              <a:rPr lang="en-CA" dirty="0"/>
              <a:t>[3] Dewey W.C., Arrhenius relationships from molecule and cell to the clinic. </a:t>
            </a:r>
            <a:r>
              <a:rPr lang="en-CA" dirty="0" err="1"/>
              <a:t>Int</a:t>
            </a:r>
            <a:r>
              <a:rPr lang="en-CA" dirty="0"/>
              <a:t> J Hyperthermia, 10: p.457-83 (1994)</a:t>
            </a:r>
            <a:r>
              <a:rPr lang="en-CA" dirty="0" smtClean="0"/>
              <a:t>.</a:t>
            </a:r>
            <a:endParaRPr lang="en-CA" dirty="0"/>
          </a:p>
          <a:p>
            <a:pPr marL="0" indent="0">
              <a:buNone/>
            </a:pPr>
            <a:r>
              <a:rPr lang="en-CA" dirty="0"/>
              <a:t>[4] </a:t>
            </a:r>
            <a:r>
              <a:rPr lang="en-CA" dirty="0" err="1"/>
              <a:t>Pennes</a:t>
            </a:r>
            <a:r>
              <a:rPr lang="en-CA" dirty="0"/>
              <a:t> H.H., Analysis of tissue and arterial blood temperatures in the resting human forearm. J </a:t>
            </a:r>
            <a:r>
              <a:rPr lang="en-CA" dirty="0" err="1"/>
              <a:t>Appl</a:t>
            </a:r>
            <a:r>
              <a:rPr lang="en-CA" dirty="0"/>
              <a:t> </a:t>
            </a:r>
            <a:r>
              <a:rPr lang="en-CA" dirty="0" err="1"/>
              <a:t>Physiol</a:t>
            </a:r>
            <a:r>
              <a:rPr lang="en-CA" dirty="0"/>
              <a:t>, 1: p. 93-122 (1948).</a:t>
            </a:r>
          </a:p>
          <a:p>
            <a:pPr marL="0" indent="0">
              <a:buNone/>
            </a:pPr>
            <a:r>
              <a:rPr lang="en-CA" dirty="0" smtClean="0"/>
              <a:t>[</a:t>
            </a:r>
            <a:r>
              <a:rPr lang="en-CA" dirty="0"/>
              <a:t>5] Scott S.J., </a:t>
            </a:r>
            <a:r>
              <a:rPr lang="en-CA" dirty="0" smtClean="0"/>
              <a:t>et al, </a:t>
            </a:r>
            <a:r>
              <a:rPr lang="en-CA" dirty="0"/>
              <a:t>Interstitial ultrasound ablation of vertebral and </a:t>
            </a:r>
            <a:r>
              <a:rPr lang="en-CA" dirty="0" err="1"/>
              <a:t>paraspinal</a:t>
            </a:r>
            <a:r>
              <a:rPr lang="en-CA" dirty="0"/>
              <a:t> tumours: Parametric and patient-specific simulations. </a:t>
            </a:r>
            <a:r>
              <a:rPr lang="en-CA" dirty="0" err="1"/>
              <a:t>Int</a:t>
            </a:r>
            <a:r>
              <a:rPr lang="en-CA" dirty="0"/>
              <a:t> J Hyperthermia, 30(4): p. 228-</a:t>
            </a:r>
            <a:r>
              <a:rPr lang="en-CA" dirty="0" smtClean="0"/>
              <a:t>244 (2014).</a:t>
            </a:r>
          </a:p>
          <a:p>
            <a:pPr marL="0" indent="0">
              <a:buNone/>
            </a:pPr>
            <a:r>
              <a:rPr lang="en-CA" dirty="0" smtClean="0"/>
              <a:t>[6] Dewhirst M.W., et al, Basic principles of thermal </a:t>
            </a:r>
            <a:r>
              <a:rPr lang="en-CA" dirty="0" err="1" smtClean="0"/>
              <a:t>dosimetry</a:t>
            </a:r>
            <a:r>
              <a:rPr lang="en-CA" dirty="0" smtClean="0"/>
              <a:t> and thermal thresholds for tissue damage from hyperthermia. </a:t>
            </a:r>
            <a:r>
              <a:rPr lang="en-CA" dirty="0" err="1" smtClean="0"/>
              <a:t>Int</a:t>
            </a:r>
            <a:r>
              <a:rPr lang="en-CA" dirty="0" smtClean="0"/>
              <a:t> J Hyperthermia, 19(3): p. 267-294 (2003).</a:t>
            </a:r>
          </a:p>
          <a:p>
            <a:pPr marL="0" indent="0">
              <a:buNone/>
            </a:pPr>
            <a:r>
              <a:rPr lang="en-CA" dirty="0" smtClean="0"/>
              <a:t>[7] Roemer R.B., Engineering aspects of hyperthermia therapy, </a:t>
            </a:r>
            <a:r>
              <a:rPr lang="en-CA" dirty="0" err="1" smtClean="0"/>
              <a:t>Annu</a:t>
            </a:r>
            <a:r>
              <a:rPr lang="en-CA" dirty="0" smtClean="0"/>
              <a:t> Rev Biomed </a:t>
            </a:r>
            <a:r>
              <a:rPr lang="en-CA" dirty="0" err="1" smtClean="0"/>
              <a:t>Eng</a:t>
            </a:r>
            <a:r>
              <a:rPr lang="en-CA" dirty="0" smtClean="0"/>
              <a:t>, 1: p. 347-376 (1999).</a:t>
            </a:r>
            <a:endParaRPr lang="en-US" dirty="0"/>
          </a:p>
        </p:txBody>
      </p:sp>
    </p:spTree>
    <p:extLst>
      <p:ext uri="{BB962C8B-B14F-4D97-AF65-F5344CB8AC3E}">
        <p14:creationId xmlns:p14="http://schemas.microsoft.com/office/powerpoint/2010/main" val="286313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Focused Ultrasound Principles</a:t>
            </a:r>
            <a:endParaRPr lang="en-CA" dirty="0"/>
          </a:p>
        </p:txBody>
      </p:sp>
      <p:sp>
        <p:nvSpPr>
          <p:cNvPr id="3" name="Content Placeholder 2"/>
          <p:cNvSpPr>
            <a:spLocks noGrp="1"/>
          </p:cNvSpPr>
          <p:nvPr>
            <p:ph idx="1"/>
          </p:nvPr>
        </p:nvSpPr>
        <p:spPr>
          <a:xfrm>
            <a:off x="0" y="1435395"/>
            <a:ext cx="9144000" cy="3126806"/>
          </a:xfrm>
        </p:spPr>
        <p:txBody>
          <a:bodyPr>
            <a:normAutofit fontScale="55000" lnSpcReduction="20000"/>
          </a:bodyPr>
          <a:lstStyle/>
          <a:p>
            <a:r>
              <a:rPr lang="en-CA" sz="4400" dirty="0" smtClean="0"/>
              <a:t>Ultrasound generates 2 types of waves when interacting with tissue</a:t>
            </a:r>
            <a:endParaRPr lang="en-CA" sz="4400" dirty="0" smtClean="0"/>
          </a:p>
          <a:p>
            <a:pPr lvl="1"/>
            <a:r>
              <a:rPr lang="en-CA" sz="2400" b="1" dirty="0" smtClean="0"/>
              <a:t>Longitudinal</a:t>
            </a:r>
            <a:r>
              <a:rPr lang="en-CA" sz="2400" dirty="0" smtClean="0"/>
              <a:t> (fluids, soft tissue and bone), and shear waves (bone only)</a:t>
            </a:r>
          </a:p>
          <a:p>
            <a:pPr lvl="1"/>
            <a:r>
              <a:rPr lang="en-CA" sz="2400" dirty="0" smtClean="0"/>
              <a:t>Pressure is positive during compression and negative during rarefaction of the wave</a:t>
            </a:r>
          </a:p>
          <a:p>
            <a:r>
              <a:rPr lang="en-CA" sz="4400" dirty="0" smtClean="0"/>
              <a:t>As </a:t>
            </a:r>
            <a:r>
              <a:rPr lang="en-CA" sz="4400" dirty="0" smtClean="0"/>
              <a:t>waves traverse a </a:t>
            </a:r>
            <a:r>
              <a:rPr lang="en-CA" sz="4400" dirty="0" err="1" smtClean="0"/>
              <a:t>lossy</a:t>
            </a:r>
            <a:r>
              <a:rPr lang="en-CA" sz="4400" dirty="0" smtClean="0"/>
              <a:t> medium, attenuation (</a:t>
            </a:r>
            <a:r>
              <a:rPr lang="en-CA" sz="4400" b="1" dirty="0" smtClean="0"/>
              <a:t>absorption</a:t>
            </a:r>
            <a:r>
              <a:rPr lang="en-CA" sz="4400" dirty="0" smtClean="0"/>
              <a:t>, scattering and </a:t>
            </a:r>
            <a:r>
              <a:rPr lang="en-CA" sz="4400" dirty="0" smtClean="0"/>
              <a:t>mode conversion) reduces </a:t>
            </a:r>
            <a:r>
              <a:rPr lang="en-CA" sz="4400" dirty="0" smtClean="0"/>
              <a:t>the energy delivery</a:t>
            </a:r>
          </a:p>
          <a:p>
            <a:r>
              <a:rPr lang="en-CA" sz="4400" dirty="0" smtClean="0"/>
              <a:t>Waves are focused geometrically, mechanically, or electronically to aim all the energy emitted from the transducer into a small target</a:t>
            </a:r>
          </a:p>
          <a:p>
            <a:r>
              <a:rPr lang="en-CA" sz="4400" dirty="0" smtClean="0"/>
              <a:t>Acoustic intensity (power focused over a small area) determines the amount of thermal energy deposited at the focus</a:t>
            </a:r>
          </a:p>
        </p:txBody>
      </p:sp>
      <p:pic>
        <p:nvPicPr>
          <p:cNvPr id="1029" name="Picture 5"/>
          <p:cNvPicPr>
            <a:picLocks noChangeAspect="1" noChangeArrowheads="1"/>
          </p:cNvPicPr>
          <p:nvPr/>
        </p:nvPicPr>
        <p:blipFill>
          <a:blip r:embed="rId7" cstate="print"/>
          <a:srcRect/>
          <a:stretch>
            <a:fillRect/>
          </a:stretch>
        </p:blipFill>
        <p:spPr bwMode="auto">
          <a:xfrm>
            <a:off x="871608" y="4387992"/>
            <a:ext cx="3027041" cy="2240010"/>
          </a:xfrm>
          <a:prstGeom prst="rect">
            <a:avLst/>
          </a:prstGeom>
          <a:noFill/>
          <a:ln w="9525">
            <a:noFill/>
            <a:miter lim="800000"/>
            <a:headEnd/>
            <a:tailEnd/>
          </a:ln>
        </p:spPr>
      </p:pic>
      <p:pic>
        <p:nvPicPr>
          <p:cNvPr id="40" name="Picture 5" descr="LoiDesPhasesI2"/>
          <p:cNvPicPr>
            <a:picLocks noChangeAspect="1" noChangeArrowheads="1"/>
          </p:cNvPicPr>
          <p:nvPr>
            <p:custDataLst>
              <p:tags r:id="rId2"/>
            </p:custDataLst>
          </p:nvPr>
        </p:nvPicPr>
        <p:blipFill>
          <a:blip r:embed="rId8" cstate="print">
            <a:clrChange>
              <a:clrFrom>
                <a:srgbClr val="6666FF"/>
              </a:clrFrom>
              <a:clrTo>
                <a:srgbClr val="6666FF">
                  <a:alpha val="0"/>
                </a:srgbClr>
              </a:clrTo>
            </a:clrChange>
          </a:blip>
          <a:srcRect/>
          <a:stretch>
            <a:fillRect/>
          </a:stretch>
        </p:blipFill>
        <p:spPr bwMode="auto">
          <a:xfrm flipH="1">
            <a:off x="6551260" y="4267076"/>
            <a:ext cx="2212883" cy="2271950"/>
          </a:xfrm>
          <a:prstGeom prst="rect">
            <a:avLst/>
          </a:prstGeom>
          <a:noFill/>
          <a:ln w="9525">
            <a:noFill/>
            <a:miter lim="800000"/>
            <a:headEnd/>
            <a:tailEnd/>
          </a:ln>
        </p:spPr>
      </p:pic>
      <p:pic>
        <p:nvPicPr>
          <p:cNvPr id="41" name="transducteur.avi">
            <a:hlinkClick r:id="" action="ppaction://media"/>
          </p:cNvPr>
          <p:cNvPicPr/>
          <p:nvPr>
            <a:videoFile r:link="rId4"/>
            <p:extLst>
              <p:ext uri="{DAA4B4D4-6D71-4841-9C94-3DE7FCFB9230}">
                <p14:media xmlns:p14="http://schemas.microsoft.com/office/powerpoint/2010/main" r:link="rId3"/>
              </p:ext>
            </p:extLst>
          </p:nvPr>
        </p:nvPicPr>
        <p:blipFill>
          <a:blip r:embed="rId9" cstate="print"/>
          <a:srcRect/>
          <a:stretch>
            <a:fillRect/>
          </a:stretch>
        </p:blipFill>
        <p:spPr bwMode="auto">
          <a:xfrm flipH="1">
            <a:off x="4144307" y="4367068"/>
            <a:ext cx="2202041" cy="2173217"/>
          </a:xfrm>
          <a:prstGeom prst="rect">
            <a:avLst/>
          </a:prstGeom>
          <a:noFill/>
          <a:ln w="9525">
            <a:noFill/>
            <a:miter lim="800000"/>
            <a:headEnd/>
            <a:tailEnd/>
          </a:ln>
        </p:spPr>
      </p:pic>
      <p:graphicFrame>
        <p:nvGraphicFramePr>
          <p:cNvPr id="15361" name="Object 1"/>
          <p:cNvGraphicFramePr>
            <a:graphicFrameLocks noChangeAspect="1"/>
          </p:cNvGraphicFramePr>
          <p:nvPr>
            <p:extLst>
              <p:ext uri="{D42A27DB-BD31-4B8C-83A1-F6EECF244321}">
                <p14:modId xmlns:p14="http://schemas.microsoft.com/office/powerpoint/2010/main" val="807849671"/>
              </p:ext>
            </p:extLst>
          </p:nvPr>
        </p:nvGraphicFramePr>
        <p:xfrm>
          <a:off x="3138625" y="6072189"/>
          <a:ext cx="654050" cy="654050"/>
        </p:xfrm>
        <a:graphic>
          <a:graphicData uri="http://schemas.openxmlformats.org/presentationml/2006/ole">
            <mc:AlternateContent xmlns:mc="http://schemas.openxmlformats.org/markup-compatibility/2006">
              <mc:Choice xmlns:v="urn:schemas-microsoft-com:vml" Requires="v">
                <p:oleObj spid="_x0000_s15375" name="Equation" r:id="rId10" imgW="419040" imgH="419040" progId="Equation.3">
                  <p:embed/>
                </p:oleObj>
              </mc:Choice>
              <mc:Fallback>
                <p:oleObj name="Equation" r:id="rId10" imgW="419040" imgH="419040" progId="Equation.3">
                  <p:embed/>
                  <p:pic>
                    <p:nvPicPr>
                      <p:cNvPr id="0"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8625" y="6072189"/>
                        <a:ext cx="65405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00"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p:cTn id="12" fill="hold" display="0">
                  <p:stCondLst>
                    <p:cond delay="indefinite"/>
                  </p:stCondLst>
                  <p:endCondLst>
                    <p:cond evt="onNext" delay="0">
                      <p:tgtEl>
                        <p:sldTgt/>
                      </p:tgtEl>
                    </p:cond>
                    <p:cond evt="onPrev" delay="0">
                      <p:tgtEl>
                        <p:sldTgt/>
                      </p:tgtEl>
                    </p:cond>
                  </p:endCondLst>
                </p:cTn>
                <p:tgtEl>
                  <p:spTgt spid="4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Acoustic Energy </a:t>
            </a:r>
            <a:r>
              <a:rPr lang="en-US" dirty="0" smtClean="0"/>
              <a:t>Described</a:t>
            </a:r>
            <a:endParaRPr lang="en-US" dirty="0"/>
          </a:p>
        </p:txBody>
      </p:sp>
      <p:sp>
        <p:nvSpPr>
          <p:cNvPr id="3" name="Content Placeholder 2"/>
          <p:cNvSpPr>
            <a:spLocks noGrp="1"/>
          </p:cNvSpPr>
          <p:nvPr>
            <p:ph idx="1"/>
          </p:nvPr>
        </p:nvSpPr>
        <p:spPr>
          <a:xfrm>
            <a:off x="4661" y="1388091"/>
            <a:ext cx="5554167" cy="5469909"/>
          </a:xfrm>
        </p:spPr>
        <p:txBody>
          <a:bodyPr>
            <a:normAutofit fontScale="92500" lnSpcReduction="20000"/>
          </a:bodyPr>
          <a:lstStyle/>
          <a:p>
            <a:r>
              <a:rPr lang="en-US" sz="2800" b="1" dirty="0" smtClean="0"/>
              <a:t>Electrical </a:t>
            </a:r>
            <a:r>
              <a:rPr lang="en-US" sz="2800" b="1" dirty="0" smtClean="0"/>
              <a:t>Power</a:t>
            </a:r>
            <a:r>
              <a:rPr lang="en-US" sz="2800" b="1" dirty="0" smtClean="0"/>
              <a:t>:</a:t>
            </a:r>
            <a:r>
              <a:rPr lang="en-US" sz="2800" dirty="0" smtClean="0"/>
              <a:t> delivered to the transducer by the RF amplifier [W]</a:t>
            </a:r>
          </a:p>
          <a:p>
            <a:endParaRPr lang="en-US" sz="2800" b="1" dirty="0" smtClean="0"/>
          </a:p>
          <a:p>
            <a:r>
              <a:rPr lang="en-US" sz="2800" b="1" dirty="0" smtClean="0"/>
              <a:t>Acoustic Power</a:t>
            </a:r>
            <a:r>
              <a:rPr lang="en-US" sz="2800" b="1" dirty="0" smtClean="0"/>
              <a:t>: </a:t>
            </a:r>
            <a:r>
              <a:rPr lang="en-US" sz="2800" dirty="0" smtClean="0"/>
              <a:t>electrical power </a:t>
            </a:r>
            <a:r>
              <a:rPr lang="en-US" sz="2800" dirty="0" smtClean="0"/>
              <a:t>de</a:t>
            </a:r>
            <a:r>
              <a:rPr lang="en-US" sz="2800" dirty="0" smtClean="0"/>
              <a:t>-rated by the measured transducer efficiency (η) [W]</a:t>
            </a:r>
          </a:p>
          <a:p>
            <a:endParaRPr lang="en-US" sz="2800" b="1" dirty="0" smtClean="0"/>
          </a:p>
          <a:p>
            <a:r>
              <a:rPr lang="en-US" sz="2800" b="1" dirty="0" smtClean="0"/>
              <a:t>Acoustic </a:t>
            </a:r>
            <a:r>
              <a:rPr lang="en-US" sz="2800" b="1" dirty="0" smtClean="0"/>
              <a:t>Intensity (</a:t>
            </a:r>
            <a:r>
              <a:rPr lang="en-US" sz="2800" b="1" i="1" dirty="0" smtClean="0">
                <a:latin typeface="Times New Roman" pitchFamily="18" charset="0"/>
                <a:cs typeface="Times New Roman" pitchFamily="18" charset="0"/>
              </a:rPr>
              <a:t>I</a:t>
            </a:r>
            <a:r>
              <a:rPr lang="en-US" sz="2800" b="1" dirty="0" smtClean="0"/>
              <a:t>):</a:t>
            </a:r>
            <a:r>
              <a:rPr lang="en-US" sz="2800" dirty="0" smtClean="0"/>
              <a:t> Majority of the acoustic power traverses through the FWHM of the focus [W/cm</a:t>
            </a:r>
            <a:r>
              <a:rPr lang="en-US" sz="2800" baseline="30000" dirty="0" smtClean="0"/>
              <a:t>2</a:t>
            </a:r>
            <a:r>
              <a:rPr lang="en-US" sz="2800" dirty="0" smtClean="0"/>
              <a:t>]</a:t>
            </a:r>
          </a:p>
          <a:p>
            <a:endParaRPr lang="en-US" sz="2800" b="1" dirty="0" smtClean="0"/>
          </a:p>
          <a:p>
            <a:r>
              <a:rPr lang="en-US" sz="2800" b="1" dirty="0" smtClean="0"/>
              <a:t>Acoustic Pressure (</a:t>
            </a:r>
            <a:r>
              <a:rPr lang="en-US" sz="2800" b="1" i="1" dirty="0" smtClean="0">
                <a:latin typeface="Times New Roman" pitchFamily="18" charset="0"/>
                <a:cs typeface="Times New Roman" pitchFamily="18" charset="0"/>
              </a:rPr>
              <a:t>P</a:t>
            </a:r>
            <a:r>
              <a:rPr lang="en-US" sz="2800" b="1" dirty="0" smtClean="0"/>
              <a:t>): </a:t>
            </a:r>
            <a:r>
              <a:rPr lang="en-US" sz="2800" dirty="0" smtClean="0"/>
              <a:t>Peak positive (compressional) and peak negative (</a:t>
            </a:r>
            <a:r>
              <a:rPr lang="en-US" sz="2800" dirty="0" err="1" smtClean="0"/>
              <a:t>rarefactional</a:t>
            </a:r>
            <a:r>
              <a:rPr lang="en-US" sz="2800" dirty="0" smtClean="0"/>
              <a:t>) pressure of the longitudinal ultrasound wave [</a:t>
            </a:r>
            <a:r>
              <a:rPr lang="en-US" sz="2800" dirty="0" err="1" smtClean="0"/>
              <a:t>MPa</a:t>
            </a:r>
            <a:r>
              <a:rPr lang="en-US" sz="2800" dirty="0" smtClean="0"/>
              <a:t>]</a:t>
            </a:r>
            <a:endParaRPr lang="en-US" sz="2800" dirty="0"/>
          </a:p>
        </p:txBody>
      </p:sp>
      <p:pic>
        <p:nvPicPr>
          <p:cNvPr id="9" name="Picture 7" descr="Effective intensity_HWControl_Teuvo"/>
          <p:cNvPicPr>
            <a:picLocks noChangeAspect="1" noChangeArrowheads="1"/>
          </p:cNvPicPr>
          <p:nvPr/>
        </p:nvPicPr>
        <p:blipFill>
          <a:blip r:embed="rId3" cstate="print"/>
          <a:srcRect t="7729" r="49726"/>
          <a:stretch>
            <a:fillRect/>
          </a:stretch>
        </p:blipFill>
        <p:spPr bwMode="auto">
          <a:xfrm>
            <a:off x="5572600" y="2350647"/>
            <a:ext cx="3390900" cy="4297725"/>
          </a:xfrm>
          <a:prstGeom prst="rect">
            <a:avLst/>
          </a:prstGeom>
          <a:noFill/>
          <a:ln w="9525">
            <a:noFill/>
            <a:miter lim="800000"/>
            <a:headEnd/>
            <a:tailEnd/>
          </a:ln>
        </p:spPr>
      </p:pic>
      <p:graphicFrame>
        <p:nvGraphicFramePr>
          <p:cNvPr id="12289" name="Object 1"/>
          <p:cNvGraphicFramePr>
            <a:graphicFrameLocks noChangeAspect="1"/>
          </p:cNvGraphicFramePr>
          <p:nvPr/>
        </p:nvGraphicFramePr>
        <p:xfrm>
          <a:off x="7589350" y="3458412"/>
          <a:ext cx="1534397" cy="573291"/>
        </p:xfrm>
        <a:graphic>
          <a:graphicData uri="http://schemas.openxmlformats.org/presentationml/2006/ole">
            <mc:AlternateContent xmlns:mc="http://schemas.openxmlformats.org/markup-compatibility/2006">
              <mc:Choice xmlns:v="urn:schemas-microsoft-com:vml" Requires="v">
                <p:oleObj spid="_x0000_s12333" name="Equation" r:id="rId4" imgW="1155600" imgH="431640" progId="Equation.3">
                  <p:embed/>
                </p:oleObj>
              </mc:Choice>
              <mc:Fallback>
                <p:oleObj name="Equation" r:id="rId4" imgW="1155600" imgH="43164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350" y="3458412"/>
                        <a:ext cx="1534397" cy="573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Connector 13"/>
          <p:cNvCxnSpPr/>
          <p:nvPr/>
        </p:nvCxnSpPr>
        <p:spPr>
          <a:xfrm>
            <a:off x="6817260" y="3739074"/>
            <a:ext cx="751438" cy="0"/>
          </a:xfrm>
          <a:prstGeom prst="line">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2291" name="Object 3"/>
          <p:cNvGraphicFramePr>
            <a:graphicFrameLocks noChangeAspect="1"/>
          </p:cNvGraphicFramePr>
          <p:nvPr>
            <p:extLst>
              <p:ext uri="{D42A27DB-BD31-4B8C-83A1-F6EECF244321}">
                <p14:modId xmlns:p14="http://schemas.microsoft.com/office/powerpoint/2010/main" val="2518806423"/>
              </p:ext>
            </p:extLst>
          </p:nvPr>
        </p:nvGraphicFramePr>
        <p:xfrm>
          <a:off x="7745413" y="4568974"/>
          <a:ext cx="1398587" cy="1165225"/>
        </p:xfrm>
        <a:graphic>
          <a:graphicData uri="http://schemas.openxmlformats.org/presentationml/2006/ole">
            <mc:AlternateContent xmlns:mc="http://schemas.openxmlformats.org/markup-compatibility/2006">
              <mc:Choice xmlns:v="urn:schemas-microsoft-com:vml" Requires="v">
                <p:oleObj spid="_x0000_s12334" name="Equation" r:id="rId6" imgW="533160" imgH="444240" progId="Equation.3">
                  <p:embed/>
                </p:oleObj>
              </mc:Choice>
              <mc:Fallback>
                <p:oleObj name="Equation" r:id="rId6" imgW="533160" imgH="4442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5413" y="4568974"/>
                        <a:ext cx="1398587"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4"/>
          <p:cNvGraphicFramePr>
            <a:graphicFrameLocks noChangeAspect="1"/>
          </p:cNvGraphicFramePr>
          <p:nvPr/>
        </p:nvGraphicFramePr>
        <p:xfrm>
          <a:off x="5252627" y="1456599"/>
          <a:ext cx="3829050" cy="965200"/>
        </p:xfrm>
        <a:graphic>
          <a:graphicData uri="http://schemas.openxmlformats.org/presentationml/2006/ole">
            <mc:AlternateContent xmlns:mc="http://schemas.openxmlformats.org/markup-compatibility/2006">
              <mc:Choice xmlns:v="urn:schemas-microsoft-com:vml" Requires="v">
                <p:oleObj spid="_x0000_s12335" name="Equation" r:id="rId8" imgW="1460160" imgH="368280" progId="Equation.3">
                  <p:embed/>
                </p:oleObj>
              </mc:Choice>
              <mc:Fallback>
                <p:oleObj name="Equation" r:id="rId8" imgW="1460160" imgH="3682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2627" y="1456599"/>
                        <a:ext cx="382905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Definitions of Intensity</a:t>
            </a:r>
            <a:endParaRPr lang="en-CA" dirty="0"/>
          </a:p>
        </p:txBody>
      </p:sp>
      <p:sp>
        <p:nvSpPr>
          <p:cNvPr id="3" name="Content Placeholder 2"/>
          <p:cNvSpPr>
            <a:spLocks noGrp="1"/>
          </p:cNvSpPr>
          <p:nvPr>
            <p:ph idx="1"/>
          </p:nvPr>
        </p:nvSpPr>
        <p:spPr>
          <a:xfrm>
            <a:off x="5441133" y="1435395"/>
            <a:ext cx="3702867" cy="5092154"/>
          </a:xfrm>
        </p:spPr>
        <p:txBody>
          <a:bodyPr>
            <a:normAutofit/>
          </a:bodyPr>
          <a:lstStyle/>
          <a:p>
            <a:r>
              <a:rPr lang="en-CA" b="1" dirty="0" smtClean="0"/>
              <a:t>I</a:t>
            </a:r>
            <a:r>
              <a:rPr lang="en-CA" b="1" baseline="-25000" dirty="0" smtClean="0"/>
              <a:t>SPTP</a:t>
            </a:r>
            <a:r>
              <a:rPr lang="en-CA" dirty="0" smtClean="0"/>
              <a:t>:</a:t>
            </a:r>
            <a:r>
              <a:rPr lang="en-CA" i="1" dirty="0" smtClean="0"/>
              <a:t> </a:t>
            </a:r>
            <a:r>
              <a:rPr lang="en-CA" sz="2600" dirty="0" smtClean="0"/>
              <a:t>related to mechanical </a:t>
            </a:r>
            <a:r>
              <a:rPr lang="en-CA" sz="2600" dirty="0" err="1" smtClean="0"/>
              <a:t>bioeffects</a:t>
            </a:r>
            <a:r>
              <a:rPr lang="en-CA" sz="2600" dirty="0" smtClean="0"/>
              <a:t> and </a:t>
            </a:r>
            <a:r>
              <a:rPr lang="en-CA" sz="2600" dirty="0" err="1" smtClean="0"/>
              <a:t>cavitation</a:t>
            </a:r>
            <a:r>
              <a:rPr lang="en-CA" sz="2600" dirty="0" smtClean="0"/>
              <a:t> [~MPa</a:t>
            </a:r>
            <a:r>
              <a:rPr lang="en-CA" sz="2600" baseline="30000" dirty="0" smtClean="0"/>
              <a:t>2</a:t>
            </a:r>
            <a:r>
              <a:rPr lang="en-CA" sz="2600" dirty="0" smtClean="0"/>
              <a:t>]</a:t>
            </a:r>
            <a:endParaRPr lang="en-CA" sz="2600" baseline="-25000" dirty="0" smtClean="0"/>
          </a:p>
          <a:p>
            <a:r>
              <a:rPr lang="en-CA" b="1" dirty="0" smtClean="0"/>
              <a:t>I</a:t>
            </a:r>
            <a:r>
              <a:rPr lang="en-CA" b="1" baseline="-25000" dirty="0" smtClean="0"/>
              <a:t>SATA</a:t>
            </a:r>
            <a:r>
              <a:rPr lang="en-CA" dirty="0" smtClean="0"/>
              <a:t>:</a:t>
            </a:r>
            <a:r>
              <a:rPr lang="en-CA" i="1" dirty="0" smtClean="0"/>
              <a:t> </a:t>
            </a:r>
            <a:r>
              <a:rPr lang="en-CA" sz="2400" dirty="0" smtClean="0"/>
              <a:t>related to the magnitude of thermal </a:t>
            </a:r>
            <a:r>
              <a:rPr lang="en-CA" sz="2400" dirty="0" err="1" smtClean="0"/>
              <a:t>bioeffects</a:t>
            </a:r>
            <a:r>
              <a:rPr lang="en-CA" sz="2400" dirty="0" smtClean="0"/>
              <a:t> [~W/cm</a:t>
            </a:r>
            <a:r>
              <a:rPr lang="en-CA" sz="2400" baseline="30000" dirty="0" smtClean="0"/>
              <a:t>2</a:t>
            </a:r>
            <a:r>
              <a:rPr lang="en-CA" sz="2400" dirty="0" smtClean="0"/>
              <a:t>]</a:t>
            </a:r>
          </a:p>
          <a:p>
            <a:r>
              <a:rPr lang="en-CA" dirty="0" smtClean="0"/>
              <a:t>I</a:t>
            </a:r>
            <a:r>
              <a:rPr lang="en-CA" baseline="-25000" dirty="0" smtClean="0"/>
              <a:t>SPPA</a:t>
            </a:r>
            <a:endParaRPr lang="en-CA" dirty="0" smtClean="0"/>
          </a:p>
          <a:p>
            <a:r>
              <a:rPr lang="en-CA" dirty="0" smtClean="0"/>
              <a:t>I</a:t>
            </a:r>
            <a:r>
              <a:rPr lang="en-CA" baseline="-25000" dirty="0" smtClean="0"/>
              <a:t>SPTA</a:t>
            </a:r>
            <a:endParaRPr lang="en-CA" dirty="0" smtClean="0"/>
          </a:p>
          <a:p>
            <a:r>
              <a:rPr lang="en-CA" dirty="0" smtClean="0"/>
              <a:t>I</a:t>
            </a:r>
            <a:r>
              <a:rPr lang="en-CA" baseline="-25000" dirty="0" smtClean="0"/>
              <a:t>SATP</a:t>
            </a:r>
            <a:endParaRPr lang="en-CA" dirty="0" smtClean="0"/>
          </a:p>
          <a:p>
            <a:r>
              <a:rPr lang="en-CA" dirty="0" smtClean="0"/>
              <a:t>I</a:t>
            </a:r>
            <a:r>
              <a:rPr lang="en-CA" baseline="-25000" dirty="0" smtClean="0"/>
              <a:t>SAPA</a:t>
            </a:r>
            <a:endParaRPr lang="en-CA" dirty="0" smtClean="0"/>
          </a:p>
        </p:txBody>
      </p:sp>
      <p:sp>
        <p:nvSpPr>
          <p:cNvPr id="4" name="Slide Number Placeholder 3"/>
          <p:cNvSpPr>
            <a:spLocks noGrp="1"/>
          </p:cNvSpPr>
          <p:nvPr>
            <p:ph type="sldNum" sz="quarter" idx="12"/>
          </p:nvPr>
        </p:nvSpPr>
        <p:spPr/>
        <p:txBody>
          <a:bodyPr/>
          <a:lstStyle/>
          <a:p>
            <a:fld id="{A063F246-C12E-4A1C-A405-DCC19CD6CABE}" type="slidenum">
              <a:rPr lang="en-US" smtClean="0"/>
              <a:pPr/>
              <a:t>5</a:t>
            </a:fld>
            <a:endParaRPr lang="en-US" dirty="0"/>
          </a:p>
        </p:txBody>
      </p:sp>
      <p:pic>
        <p:nvPicPr>
          <p:cNvPr id="149506" name="Picture 2"/>
          <p:cNvPicPr>
            <a:picLocks noChangeAspect="1" noChangeArrowheads="1"/>
          </p:cNvPicPr>
          <p:nvPr/>
        </p:nvPicPr>
        <p:blipFill>
          <a:blip r:embed="rId4" cstate="print"/>
          <a:srcRect/>
          <a:stretch>
            <a:fillRect/>
          </a:stretch>
        </p:blipFill>
        <p:spPr bwMode="auto">
          <a:xfrm>
            <a:off x="0" y="1557202"/>
            <a:ext cx="5357813" cy="5298281"/>
          </a:xfrm>
          <a:prstGeom prst="rect">
            <a:avLst/>
          </a:prstGeom>
          <a:noFill/>
          <a:ln w="9525">
            <a:noFill/>
            <a:miter lim="800000"/>
            <a:headEnd/>
            <a:tailEnd/>
          </a:ln>
        </p:spPr>
      </p:pic>
      <p:cxnSp>
        <p:nvCxnSpPr>
          <p:cNvPr id="7" name="Straight Connector 6"/>
          <p:cNvCxnSpPr/>
          <p:nvPr/>
        </p:nvCxnSpPr>
        <p:spPr>
          <a:xfrm flipV="1">
            <a:off x="597530" y="1738262"/>
            <a:ext cx="1673971" cy="0"/>
          </a:xfrm>
          <a:prstGeom prst="line">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8476" y="1385180"/>
            <a:ext cx="2622064" cy="338554"/>
          </a:xfrm>
          <a:prstGeom prst="rect">
            <a:avLst/>
          </a:prstGeom>
          <a:noFill/>
        </p:spPr>
        <p:txBody>
          <a:bodyPr wrap="none" rtlCol="0">
            <a:spAutoFit/>
          </a:bodyPr>
          <a:lstStyle/>
          <a:p>
            <a:r>
              <a:rPr lang="en-CA" sz="1600" dirty="0" smtClean="0"/>
              <a:t>Pulse Repetition Period (PRP)</a:t>
            </a:r>
            <a:endParaRPr lang="en-CA" sz="1600" dirty="0"/>
          </a:p>
        </p:txBody>
      </p:sp>
      <p:cxnSp>
        <p:nvCxnSpPr>
          <p:cNvPr id="10" name="Straight Connector 9"/>
          <p:cNvCxnSpPr/>
          <p:nvPr/>
        </p:nvCxnSpPr>
        <p:spPr>
          <a:xfrm>
            <a:off x="596021" y="2977087"/>
            <a:ext cx="834427" cy="1503"/>
          </a:xfrm>
          <a:prstGeom prst="line">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49509" name="Object 5"/>
          <p:cNvGraphicFramePr>
            <a:graphicFrameLocks noChangeAspect="1"/>
          </p:cNvGraphicFramePr>
          <p:nvPr/>
        </p:nvGraphicFramePr>
        <p:xfrm>
          <a:off x="6818910" y="5463212"/>
          <a:ext cx="2171181" cy="341254"/>
        </p:xfrm>
        <a:graphic>
          <a:graphicData uri="http://schemas.openxmlformats.org/presentationml/2006/ole">
            <mc:AlternateContent xmlns:mc="http://schemas.openxmlformats.org/markup-compatibility/2006">
              <mc:Choice xmlns:v="urn:schemas-microsoft-com:vml" Requires="v">
                <p:oleObj spid="_x0000_s149532" name="Equation" r:id="rId5" imgW="1371600" imgH="215640" progId="Equation.3">
                  <p:embed/>
                </p:oleObj>
              </mc:Choice>
              <mc:Fallback>
                <p:oleObj name="Equation" r:id="rId5" imgW="1371600" imgH="2156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910" y="5463212"/>
                        <a:ext cx="2171181" cy="341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10" name="Object 6"/>
          <p:cNvGraphicFramePr>
            <a:graphicFrameLocks noChangeAspect="1"/>
          </p:cNvGraphicFramePr>
          <p:nvPr/>
        </p:nvGraphicFramePr>
        <p:xfrm>
          <a:off x="3427413" y="2259441"/>
          <a:ext cx="1890712" cy="622300"/>
        </p:xfrm>
        <a:graphic>
          <a:graphicData uri="http://schemas.openxmlformats.org/presentationml/2006/ole">
            <mc:AlternateContent xmlns:mc="http://schemas.openxmlformats.org/markup-compatibility/2006">
              <mc:Choice xmlns:v="urn:schemas-microsoft-com:vml" Requires="v">
                <p:oleObj spid="_x0000_s149533" name="Equation" r:id="rId7" imgW="1193760" imgH="393480" progId="Equation.3">
                  <p:embed/>
                </p:oleObj>
              </mc:Choice>
              <mc:Fallback>
                <p:oleObj name="Equation" r:id="rId7" imgW="1193760" imgH="39348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7413" y="2259441"/>
                        <a:ext cx="189071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084913" y="2805071"/>
            <a:ext cx="1318246" cy="584775"/>
          </a:xfrm>
          <a:prstGeom prst="rect">
            <a:avLst/>
          </a:prstGeom>
          <a:noFill/>
        </p:spPr>
        <p:txBody>
          <a:bodyPr wrap="none" rtlCol="0">
            <a:spAutoFit/>
          </a:bodyPr>
          <a:lstStyle/>
          <a:p>
            <a:pPr algn="ctr"/>
            <a:r>
              <a:rPr lang="en-CA" sz="1600" dirty="0" smtClean="0"/>
              <a:t>Pulse</a:t>
            </a:r>
            <a:br>
              <a:rPr lang="en-CA" sz="1600" dirty="0" smtClean="0"/>
            </a:br>
            <a:r>
              <a:rPr lang="en-CA" sz="1600" dirty="0" smtClean="0"/>
              <a:t>Duration (PD)</a:t>
            </a:r>
            <a:endParaRPr lang="en-CA" sz="1600" dirty="0"/>
          </a:p>
        </p:txBody>
      </p:sp>
      <p:sp>
        <p:nvSpPr>
          <p:cNvPr id="16" name="TextBox 15"/>
          <p:cNvSpPr txBox="1"/>
          <p:nvPr/>
        </p:nvSpPr>
        <p:spPr>
          <a:xfrm>
            <a:off x="3239641" y="6519446"/>
            <a:ext cx="4646913" cy="338554"/>
          </a:xfrm>
          <a:prstGeom prst="rect">
            <a:avLst/>
          </a:prstGeom>
          <a:noFill/>
        </p:spPr>
        <p:txBody>
          <a:bodyPr wrap="none" rtlCol="0">
            <a:spAutoFit/>
          </a:bodyPr>
          <a:lstStyle/>
          <a:p>
            <a:r>
              <a:rPr lang="en-CA" sz="1600" dirty="0" smtClean="0"/>
              <a:t>TR Nelson </a:t>
            </a:r>
            <a:r>
              <a:rPr lang="en-CA" sz="1600" i="1" dirty="0" smtClean="0"/>
              <a:t>et al.</a:t>
            </a:r>
            <a:r>
              <a:rPr lang="en-CA" sz="1600" dirty="0" smtClean="0"/>
              <a:t>, J Ultrasound Med, 28:139–150, 2009</a:t>
            </a:r>
            <a:endParaRPr lang="en-CA" sz="16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Attenuation of Ultrasound Waves</a:t>
            </a:r>
            <a:endParaRPr lang="en-CA" dirty="0"/>
          </a:p>
        </p:txBody>
      </p:sp>
      <p:sp>
        <p:nvSpPr>
          <p:cNvPr id="3" name="Content Placeholder 2"/>
          <p:cNvSpPr>
            <a:spLocks noGrp="1"/>
          </p:cNvSpPr>
          <p:nvPr>
            <p:ph idx="1"/>
          </p:nvPr>
        </p:nvSpPr>
        <p:spPr>
          <a:xfrm>
            <a:off x="0" y="1435395"/>
            <a:ext cx="9144000" cy="4763385"/>
          </a:xfrm>
        </p:spPr>
        <p:txBody>
          <a:bodyPr>
            <a:normAutofit fontScale="92500" lnSpcReduction="20000"/>
          </a:bodyPr>
          <a:lstStyle/>
          <a:p>
            <a:r>
              <a:rPr lang="en-CA" sz="2800" dirty="0" smtClean="0"/>
              <a:t>As sound traverses tissue, pressure (amplitude) and intensity are </a:t>
            </a:r>
            <a:r>
              <a:rPr lang="en-CA" sz="2800" dirty="0" err="1" smtClean="0"/>
              <a:t>derated</a:t>
            </a:r>
            <a:r>
              <a:rPr lang="en-CA" sz="2800" dirty="0" smtClean="0"/>
              <a:t> with distance by the same ratio</a:t>
            </a:r>
          </a:p>
          <a:p>
            <a:endParaRPr lang="en-CA" sz="2800" b="1" dirty="0" smtClean="0"/>
          </a:p>
          <a:p>
            <a:r>
              <a:rPr lang="en-CA" sz="2800" b="1" dirty="0" smtClean="0"/>
              <a:t>Absorption </a:t>
            </a:r>
            <a:r>
              <a:rPr lang="en-CA" sz="2800" b="1" dirty="0" smtClean="0"/>
              <a:t>(</a:t>
            </a:r>
            <a:r>
              <a:rPr lang="en-CA" sz="2800" b="1" i="1" dirty="0" smtClean="0"/>
              <a:t>a</a:t>
            </a:r>
            <a:r>
              <a:rPr lang="en-CA" sz="2800" b="1" dirty="0" smtClean="0"/>
              <a:t>)</a:t>
            </a:r>
            <a:r>
              <a:rPr lang="en-CA" sz="2800" dirty="0" smtClean="0"/>
              <a:t>: conversion of acoustic energy into heat</a:t>
            </a:r>
          </a:p>
          <a:p>
            <a:endParaRPr lang="en-CA" sz="2800" dirty="0" smtClean="0"/>
          </a:p>
          <a:p>
            <a:r>
              <a:rPr lang="en-CA" sz="2800" dirty="0" smtClean="0"/>
              <a:t>Attenuation </a:t>
            </a:r>
            <a:r>
              <a:rPr lang="en-CA" sz="2800" dirty="0" smtClean="0"/>
              <a:t>is frequency dependent and is approximately linear for most soft tissues [dB/cm/MHz]</a:t>
            </a:r>
          </a:p>
          <a:p>
            <a:endParaRPr lang="en-CA" sz="2800" dirty="0" smtClean="0"/>
          </a:p>
          <a:p>
            <a:endParaRPr lang="en-CA" sz="2800" dirty="0" smtClean="0"/>
          </a:p>
          <a:p>
            <a:r>
              <a:rPr lang="en-CA" sz="2800" dirty="0" smtClean="0"/>
              <a:t>The </a:t>
            </a:r>
            <a:r>
              <a:rPr lang="en-CA" sz="2800" dirty="0" smtClean="0"/>
              <a:t>goal with thermal FUS therapies is to minimize the attenuation in the near field of the transducer and maximize thermal absorption at the focus</a:t>
            </a:r>
          </a:p>
          <a:p>
            <a:endParaRPr lang="en-CA"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3303103344"/>
              </p:ext>
            </p:extLst>
          </p:nvPr>
        </p:nvGraphicFramePr>
        <p:xfrm>
          <a:off x="1606609" y="4184913"/>
          <a:ext cx="5969000" cy="358775"/>
        </p:xfrm>
        <a:graphic>
          <a:graphicData uri="http://schemas.openxmlformats.org/presentationml/2006/ole">
            <mc:AlternateContent xmlns:mc="http://schemas.openxmlformats.org/markup-compatibility/2006">
              <mc:Choice xmlns:v="urn:schemas-microsoft-com:vml" Requires="v">
                <p:oleObj spid="_x0000_s150554" name="Equation" r:id="rId3" imgW="3822480" imgH="228600" progId="Equation.3">
                  <p:embed/>
                </p:oleObj>
              </mc:Choice>
              <mc:Fallback>
                <p:oleObj name="Equation" r:id="rId3" imgW="3822480" imgH="228600" progId="Equation.3">
                  <p:embed/>
                  <p:pic>
                    <p:nvPicPr>
                      <p:cNvPr id="0" name="Object 3"/>
                      <p:cNvPicPr>
                        <a:picLocks noChangeAspect="1" noChangeArrowheads="1"/>
                      </p:cNvPicPr>
                      <p:nvPr/>
                    </p:nvPicPr>
                    <p:blipFill>
                      <a:blip r:embed="rId4"/>
                      <a:srcRect/>
                      <a:stretch>
                        <a:fillRect/>
                      </a:stretch>
                    </p:blipFill>
                    <p:spPr bwMode="auto">
                      <a:xfrm>
                        <a:off x="1606609" y="4184913"/>
                        <a:ext cx="5969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Attenuation of Ultrasound Waves</a:t>
            </a:r>
          </a:p>
        </p:txBody>
      </p:sp>
      <p:sp>
        <p:nvSpPr>
          <p:cNvPr id="3" name="Content Placeholder 2"/>
          <p:cNvSpPr>
            <a:spLocks noGrp="1"/>
          </p:cNvSpPr>
          <p:nvPr>
            <p:ph idx="1"/>
          </p:nvPr>
        </p:nvSpPr>
        <p:spPr/>
        <p:txBody>
          <a:bodyPr/>
          <a:lstStyle/>
          <a:p>
            <a:r>
              <a:rPr lang="en-CA" dirty="0" smtClean="0"/>
              <a:t>Attenuation at a depth (d) is modeled as an exponential decay of the wave amplitude (</a:t>
            </a:r>
            <a:r>
              <a:rPr lang="en-CA" dirty="0" err="1" smtClean="0"/>
              <a:t>base</a:t>
            </a:r>
            <a:r>
              <a:rPr lang="en-CA" baseline="-25000" dirty="0" err="1" smtClean="0"/>
              <a:t>e</a:t>
            </a:r>
            <a:r>
              <a:rPr lang="en-CA" dirty="0" smtClean="0"/>
              <a:t>)</a:t>
            </a:r>
          </a:p>
          <a:p>
            <a:r>
              <a:rPr lang="en-CA" dirty="0" smtClean="0"/>
              <a:t>Attenuation is reported using dB (base</a:t>
            </a:r>
            <a:r>
              <a:rPr lang="en-CA" baseline="-25000" dirty="0" smtClean="0"/>
              <a:t>10</a:t>
            </a:r>
            <a:r>
              <a:rPr lang="en-CA" dirty="0" smtClean="0"/>
              <a:t>)</a:t>
            </a:r>
          </a:p>
          <a:p>
            <a:endParaRPr lang="en-CA" dirty="0" smtClean="0"/>
          </a:p>
          <a:p>
            <a:r>
              <a:rPr lang="en-CA" dirty="0" smtClean="0">
                <a:sym typeface="Wingdings" pitchFamily="2" charset="2"/>
              </a:rPr>
              <a:t>The </a:t>
            </a:r>
            <a:r>
              <a:rPr lang="en-CA" dirty="0" err="1" smtClean="0">
                <a:sym typeface="Wingdings" pitchFamily="2" charset="2"/>
              </a:rPr>
              <a:t>Neper</a:t>
            </a:r>
            <a:r>
              <a:rPr lang="en-CA" dirty="0" smtClean="0">
                <a:sym typeface="Wingdings" pitchFamily="2" charset="2"/>
              </a:rPr>
              <a:t> [</a:t>
            </a:r>
            <a:r>
              <a:rPr lang="en-CA" dirty="0" err="1" smtClean="0">
                <a:sym typeface="Wingdings" pitchFamily="2" charset="2"/>
              </a:rPr>
              <a:t>Np</a:t>
            </a:r>
            <a:r>
              <a:rPr lang="en-CA" dirty="0" smtClean="0">
                <a:sym typeface="Wingdings" pitchFamily="2" charset="2"/>
              </a:rPr>
              <a:t>] is a </a:t>
            </a:r>
            <a:r>
              <a:rPr lang="en-CA" dirty="0" err="1" smtClean="0">
                <a:sym typeface="Wingdings" pitchFamily="2" charset="2"/>
              </a:rPr>
              <a:t>base</a:t>
            </a:r>
            <a:r>
              <a:rPr lang="en-CA" baseline="-25000" dirty="0" err="1" smtClean="0">
                <a:sym typeface="Wingdings" pitchFamily="2" charset="2"/>
              </a:rPr>
              <a:t>e</a:t>
            </a:r>
            <a:r>
              <a:rPr lang="en-CA" dirty="0" smtClean="0">
                <a:sym typeface="Wingdings" pitchFamily="2" charset="2"/>
              </a:rPr>
              <a:t> logarithmic ratio </a:t>
            </a:r>
            <a:endParaRPr lang="en-CA" dirty="0"/>
          </a:p>
        </p:txBody>
      </p:sp>
      <p:graphicFrame>
        <p:nvGraphicFramePr>
          <p:cNvPr id="5" name="Object 4"/>
          <p:cNvGraphicFramePr>
            <a:graphicFrameLocks noChangeAspect="1"/>
          </p:cNvGraphicFramePr>
          <p:nvPr>
            <p:extLst>
              <p:ext uri="{D42A27DB-BD31-4B8C-83A1-F6EECF244321}">
                <p14:modId xmlns:p14="http://schemas.microsoft.com/office/powerpoint/2010/main" val="4014806384"/>
              </p:ext>
            </p:extLst>
          </p:nvPr>
        </p:nvGraphicFramePr>
        <p:xfrm>
          <a:off x="1406525" y="4941143"/>
          <a:ext cx="5786438" cy="1071562"/>
        </p:xfrm>
        <a:graphic>
          <a:graphicData uri="http://schemas.openxmlformats.org/presentationml/2006/ole">
            <mc:AlternateContent xmlns:mc="http://schemas.openxmlformats.org/markup-compatibility/2006">
              <mc:Choice xmlns:v="urn:schemas-microsoft-com:vml" Requires="v">
                <p:oleObj spid="_x0000_s153672" name="Equation" r:id="rId3" imgW="3708360" imgH="685800" progId="Equation.3">
                  <p:embed/>
                </p:oleObj>
              </mc:Choice>
              <mc:Fallback>
                <p:oleObj name="Equation" r:id="rId3" imgW="3708360" imgH="685800" progId="Equation.3">
                  <p:embed/>
                  <p:pic>
                    <p:nvPicPr>
                      <p:cNvPr id="0" name="Object 3"/>
                      <p:cNvPicPr>
                        <a:picLocks noChangeAspect="1" noChangeArrowheads="1"/>
                      </p:cNvPicPr>
                      <p:nvPr/>
                    </p:nvPicPr>
                    <p:blipFill>
                      <a:blip r:embed="rId4"/>
                      <a:srcRect/>
                      <a:stretch>
                        <a:fillRect/>
                      </a:stretch>
                    </p:blipFill>
                    <p:spPr bwMode="auto">
                      <a:xfrm>
                        <a:off x="1406525" y="4941143"/>
                        <a:ext cx="5786438"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79684943"/>
              </p:ext>
            </p:extLst>
          </p:nvPr>
        </p:nvGraphicFramePr>
        <p:xfrm>
          <a:off x="2285951" y="2541198"/>
          <a:ext cx="1824135" cy="462909"/>
        </p:xfrm>
        <a:graphic>
          <a:graphicData uri="http://schemas.openxmlformats.org/presentationml/2006/ole">
            <mc:AlternateContent xmlns:mc="http://schemas.openxmlformats.org/markup-compatibility/2006">
              <mc:Choice xmlns:v="urn:schemas-microsoft-com:vml" Requires="v">
                <p:oleObj spid="_x0000_s153673" name="Equation" r:id="rId5" imgW="952200" imgH="241200" progId="Equation.3">
                  <p:embed/>
                </p:oleObj>
              </mc:Choice>
              <mc:Fallback>
                <p:oleObj name="Equation" r:id="rId5" imgW="952200" imgH="241200" progId="Equation.3">
                  <p:embed/>
                  <p:pic>
                    <p:nvPicPr>
                      <p:cNvPr id="0" name="Object 4"/>
                      <p:cNvPicPr>
                        <a:picLocks noChangeAspect="1" noChangeArrowheads="1"/>
                      </p:cNvPicPr>
                      <p:nvPr/>
                    </p:nvPicPr>
                    <p:blipFill>
                      <a:blip r:embed="rId6"/>
                      <a:srcRect/>
                      <a:stretch>
                        <a:fillRect/>
                      </a:stretch>
                    </p:blipFill>
                    <p:spPr bwMode="auto">
                      <a:xfrm>
                        <a:off x="2285951" y="2541198"/>
                        <a:ext cx="1824135" cy="462909"/>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39614962"/>
              </p:ext>
            </p:extLst>
          </p:nvPr>
        </p:nvGraphicFramePr>
        <p:xfrm>
          <a:off x="1419433" y="3553906"/>
          <a:ext cx="6305134" cy="533270"/>
        </p:xfrm>
        <a:graphic>
          <a:graphicData uri="http://schemas.openxmlformats.org/presentationml/2006/ole">
            <mc:AlternateContent xmlns:mc="http://schemas.openxmlformats.org/markup-compatibility/2006">
              <mc:Choice xmlns:v="urn:schemas-microsoft-com:vml" Requires="v">
                <p:oleObj spid="_x0000_s153674" name="Equation" r:id="rId7" imgW="5105160" imgH="431640" progId="Equation.3">
                  <p:embed/>
                </p:oleObj>
              </mc:Choice>
              <mc:Fallback>
                <p:oleObj name="Equation" r:id="rId7" imgW="5105160" imgH="431640" progId="Equation.3">
                  <p:embed/>
                  <p:pic>
                    <p:nvPicPr>
                      <p:cNvPr id="0" name="Object 2"/>
                      <p:cNvPicPr>
                        <a:picLocks noChangeAspect="1" noChangeArrowheads="1"/>
                      </p:cNvPicPr>
                      <p:nvPr/>
                    </p:nvPicPr>
                    <p:blipFill>
                      <a:blip r:embed="rId8"/>
                      <a:srcRect/>
                      <a:stretch>
                        <a:fillRect/>
                      </a:stretch>
                    </p:blipFill>
                    <p:spPr bwMode="auto">
                      <a:xfrm>
                        <a:off x="1419433" y="3553906"/>
                        <a:ext cx="6305134" cy="53327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7279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244"/>
            <a:ext cx="9144000" cy="1143000"/>
          </a:xfrm>
        </p:spPr>
        <p:txBody>
          <a:bodyPr>
            <a:normAutofit fontScale="90000"/>
          </a:bodyPr>
          <a:lstStyle/>
          <a:p>
            <a:r>
              <a:rPr lang="en-US" sz="4000" dirty="0" smtClean="0"/>
              <a:t>Therapeutic Ultrasound Interaction with Tissue</a:t>
            </a:r>
            <a:endParaRPr lang="en-US" dirty="0"/>
          </a:p>
        </p:txBody>
      </p:sp>
      <p:sp>
        <p:nvSpPr>
          <p:cNvPr id="5" name="AutoShape 2"/>
          <p:cNvSpPr>
            <a:spLocks noChangeArrowheads="1"/>
          </p:cNvSpPr>
          <p:nvPr>
            <p:custDataLst>
              <p:tags r:id="rId1"/>
            </p:custDataLst>
          </p:nvPr>
        </p:nvSpPr>
        <p:spPr bwMode="auto">
          <a:xfrm>
            <a:off x="460375" y="2457450"/>
            <a:ext cx="8102600" cy="3924300"/>
          </a:xfrm>
          <a:prstGeom prst="roundRect">
            <a:avLst>
              <a:gd name="adj" fmla="val 16667"/>
            </a:avLst>
          </a:prstGeom>
          <a:solidFill>
            <a:schemeClr val="accent1">
              <a:alpha val="30196"/>
            </a:schemeClr>
          </a:solidFill>
          <a:ln w="9525">
            <a:solidFill>
              <a:schemeClr val="tx1"/>
            </a:solidFill>
            <a:prstDash val="dash"/>
            <a:round/>
            <a:headEnd/>
            <a:tailEnd/>
          </a:ln>
        </p:spPr>
        <p:txBody>
          <a:bodyPr wrap="none" anchor="ctr"/>
          <a:lstStyle/>
          <a:p>
            <a:pPr eaLnBrk="0" hangingPunct="0">
              <a:spcBef>
                <a:spcPct val="15000"/>
              </a:spcBef>
              <a:buSzPct val="100000"/>
              <a:buFont typeface="Arial" pitchFamily="34" charset="0"/>
              <a:buNone/>
            </a:pPr>
            <a:endParaRPr lang="fi-FI"/>
          </a:p>
        </p:txBody>
      </p:sp>
      <p:sp>
        <p:nvSpPr>
          <p:cNvPr id="6" name="Rectangle 4"/>
          <p:cNvSpPr>
            <a:spLocks noChangeArrowheads="1"/>
          </p:cNvSpPr>
          <p:nvPr>
            <p:custDataLst>
              <p:tags r:id="rId2"/>
            </p:custDataLst>
          </p:nvPr>
        </p:nvSpPr>
        <p:spPr bwMode="auto">
          <a:xfrm>
            <a:off x="3187700" y="1304925"/>
            <a:ext cx="2166938" cy="585788"/>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charset="0"/>
              <a:buNone/>
              <a:defRPr/>
            </a:pPr>
            <a:r>
              <a:rPr lang="en-US" sz="3200" dirty="0">
                <a:solidFill>
                  <a:srgbClr val="0B5ED7"/>
                </a:solidFill>
                <a:latin typeface="+mj-lt"/>
                <a:cs typeface="+mn-cs"/>
              </a:rPr>
              <a:t>Ultrasound</a:t>
            </a:r>
          </a:p>
        </p:txBody>
      </p:sp>
      <p:sp>
        <p:nvSpPr>
          <p:cNvPr id="7" name="Rectangle 5"/>
          <p:cNvSpPr>
            <a:spLocks noChangeArrowheads="1"/>
          </p:cNvSpPr>
          <p:nvPr>
            <p:custDataLst>
              <p:tags r:id="rId3"/>
            </p:custDataLst>
          </p:nvPr>
        </p:nvSpPr>
        <p:spPr bwMode="auto">
          <a:xfrm>
            <a:off x="2735263" y="5699125"/>
            <a:ext cx="3016250" cy="461963"/>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charset="0"/>
              <a:buNone/>
              <a:defRPr/>
            </a:pPr>
            <a:r>
              <a:rPr lang="en-US" sz="2400" b="1" dirty="0">
                <a:solidFill>
                  <a:srgbClr val="AC0098"/>
                </a:solidFill>
                <a:latin typeface="+mn-lt"/>
                <a:cs typeface="+mn-cs"/>
              </a:rPr>
              <a:t>Tissue Coagulation</a:t>
            </a:r>
          </a:p>
        </p:txBody>
      </p:sp>
      <p:sp>
        <p:nvSpPr>
          <p:cNvPr id="8" name="Rectangle 6"/>
          <p:cNvSpPr>
            <a:spLocks noChangeArrowheads="1"/>
          </p:cNvSpPr>
          <p:nvPr/>
        </p:nvSpPr>
        <p:spPr bwMode="auto">
          <a:xfrm>
            <a:off x="2914650" y="3933825"/>
            <a:ext cx="2703513" cy="461963"/>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charset="0"/>
              <a:buNone/>
              <a:defRPr/>
            </a:pPr>
            <a:r>
              <a:rPr lang="en-US" sz="2400" dirty="0">
                <a:latin typeface="+mn-lt"/>
                <a:cs typeface="+mn-cs"/>
              </a:rPr>
              <a:t>Energy Absorption</a:t>
            </a:r>
          </a:p>
        </p:txBody>
      </p:sp>
      <p:sp>
        <p:nvSpPr>
          <p:cNvPr id="9" name="Rectangle 7"/>
          <p:cNvSpPr>
            <a:spLocks noChangeArrowheads="1"/>
          </p:cNvSpPr>
          <p:nvPr/>
        </p:nvSpPr>
        <p:spPr bwMode="auto">
          <a:xfrm>
            <a:off x="2606675" y="4784725"/>
            <a:ext cx="3268663" cy="461963"/>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charset="0"/>
              <a:buNone/>
              <a:defRPr/>
            </a:pPr>
            <a:r>
              <a:rPr lang="en-US" sz="2400" dirty="0">
                <a:latin typeface="+mn-lt"/>
                <a:cs typeface="+mn-cs"/>
              </a:rPr>
              <a:t>Temperature Elevation</a:t>
            </a:r>
          </a:p>
        </p:txBody>
      </p:sp>
      <p:sp>
        <p:nvSpPr>
          <p:cNvPr id="10" name="Rectangle 8"/>
          <p:cNvSpPr>
            <a:spLocks noChangeArrowheads="1"/>
          </p:cNvSpPr>
          <p:nvPr/>
        </p:nvSpPr>
        <p:spPr bwMode="auto">
          <a:xfrm>
            <a:off x="2773363" y="2574925"/>
            <a:ext cx="3211512" cy="461963"/>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charset="0"/>
              <a:buNone/>
              <a:defRPr/>
            </a:pPr>
            <a:r>
              <a:rPr lang="en-US" sz="2400" dirty="0">
                <a:latin typeface="+mn-lt"/>
                <a:cs typeface="+mn-cs"/>
              </a:rPr>
              <a:t>Vibration of Molecules</a:t>
            </a:r>
          </a:p>
        </p:txBody>
      </p:sp>
      <p:sp>
        <p:nvSpPr>
          <p:cNvPr id="11" name="AutoShape 9"/>
          <p:cNvSpPr>
            <a:spLocks noChangeArrowheads="1"/>
          </p:cNvSpPr>
          <p:nvPr/>
        </p:nvSpPr>
        <p:spPr bwMode="auto">
          <a:xfrm>
            <a:off x="4084638" y="3054350"/>
            <a:ext cx="292100" cy="901700"/>
          </a:xfrm>
          <a:prstGeom prst="downArrow">
            <a:avLst>
              <a:gd name="adj1" fmla="val 50000"/>
              <a:gd name="adj2" fmla="val 136155"/>
            </a:avLst>
          </a:prstGeom>
          <a:solidFill>
            <a:schemeClr val="tx2"/>
          </a:solidFill>
          <a:ln w="12700">
            <a:solidFill>
              <a:schemeClr val="tx2"/>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2" name="AutoShape 10"/>
          <p:cNvSpPr>
            <a:spLocks noChangeArrowheads="1"/>
          </p:cNvSpPr>
          <p:nvPr/>
        </p:nvSpPr>
        <p:spPr bwMode="auto">
          <a:xfrm>
            <a:off x="4084638" y="1911350"/>
            <a:ext cx="292100" cy="444500"/>
          </a:xfrm>
          <a:prstGeom prst="downArrow">
            <a:avLst>
              <a:gd name="adj1" fmla="val 50000"/>
              <a:gd name="adj2" fmla="val 76094"/>
            </a:avLst>
          </a:prstGeom>
          <a:solidFill>
            <a:schemeClr val="tx2"/>
          </a:solidFill>
          <a:ln w="12700">
            <a:solidFill>
              <a:schemeClr val="tx1"/>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3" name="AutoShape 11"/>
          <p:cNvSpPr>
            <a:spLocks noChangeArrowheads="1"/>
          </p:cNvSpPr>
          <p:nvPr/>
        </p:nvSpPr>
        <p:spPr bwMode="auto">
          <a:xfrm>
            <a:off x="4084638" y="4425950"/>
            <a:ext cx="292100" cy="444500"/>
          </a:xfrm>
          <a:prstGeom prst="downArrow">
            <a:avLst>
              <a:gd name="adj1" fmla="val 50000"/>
              <a:gd name="adj2" fmla="val 76094"/>
            </a:avLst>
          </a:prstGeom>
          <a:solidFill>
            <a:schemeClr val="tx2"/>
          </a:solidFill>
          <a:ln w="12700">
            <a:solidFill>
              <a:schemeClr val="tx1"/>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4" name="AutoShape 12"/>
          <p:cNvSpPr>
            <a:spLocks noChangeArrowheads="1"/>
          </p:cNvSpPr>
          <p:nvPr/>
        </p:nvSpPr>
        <p:spPr bwMode="auto">
          <a:xfrm>
            <a:off x="4084638" y="5264150"/>
            <a:ext cx="292100" cy="444500"/>
          </a:xfrm>
          <a:prstGeom prst="downArrow">
            <a:avLst>
              <a:gd name="adj1" fmla="val 50000"/>
              <a:gd name="adj2" fmla="val 76094"/>
            </a:avLst>
          </a:prstGeom>
          <a:solidFill>
            <a:schemeClr val="tx2"/>
          </a:solidFill>
          <a:ln w="12700">
            <a:solidFill>
              <a:schemeClr val="tx1"/>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5" name="AutoShape 13"/>
          <p:cNvSpPr>
            <a:spLocks noChangeArrowheads="1"/>
          </p:cNvSpPr>
          <p:nvPr/>
        </p:nvSpPr>
        <p:spPr bwMode="auto">
          <a:xfrm rot="17460000">
            <a:off x="5823743" y="2605882"/>
            <a:ext cx="233363" cy="1231900"/>
          </a:xfrm>
          <a:prstGeom prst="downArrow">
            <a:avLst>
              <a:gd name="adj1" fmla="val 50000"/>
              <a:gd name="adj2" fmla="val 263969"/>
            </a:avLst>
          </a:prstGeom>
          <a:solidFill>
            <a:schemeClr val="tx1"/>
          </a:solidFill>
          <a:ln w="12700">
            <a:solidFill>
              <a:srgbClr val="FFFFFF"/>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6" name="Rectangle 14"/>
          <p:cNvSpPr>
            <a:spLocks noChangeArrowheads="1"/>
          </p:cNvSpPr>
          <p:nvPr/>
        </p:nvSpPr>
        <p:spPr bwMode="auto">
          <a:xfrm>
            <a:off x="6500813" y="3260725"/>
            <a:ext cx="1538287" cy="427038"/>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pitchFamily="34" charset="0"/>
              <a:buNone/>
            </a:pPr>
            <a:r>
              <a:rPr lang="en-US" sz="2200" b="1">
                <a:solidFill>
                  <a:srgbClr val="FF6600"/>
                </a:solidFill>
              </a:rPr>
              <a:t>Cavitation</a:t>
            </a:r>
          </a:p>
        </p:txBody>
      </p:sp>
      <p:sp>
        <p:nvSpPr>
          <p:cNvPr id="17" name="AutoShape 15"/>
          <p:cNvSpPr>
            <a:spLocks noChangeArrowheads="1"/>
          </p:cNvSpPr>
          <p:nvPr/>
        </p:nvSpPr>
        <p:spPr bwMode="auto">
          <a:xfrm>
            <a:off x="7105650" y="3759200"/>
            <a:ext cx="196850" cy="1968500"/>
          </a:xfrm>
          <a:prstGeom prst="downArrow">
            <a:avLst>
              <a:gd name="adj1" fmla="val 50000"/>
              <a:gd name="adj2" fmla="val 349491"/>
            </a:avLst>
          </a:prstGeom>
          <a:solidFill>
            <a:schemeClr val="tx1"/>
          </a:solidFill>
          <a:ln w="12700">
            <a:solidFill>
              <a:srgbClr val="FFFFFF"/>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8" name="AutoShape 16"/>
          <p:cNvSpPr>
            <a:spLocks noChangeArrowheads="1"/>
          </p:cNvSpPr>
          <p:nvPr/>
        </p:nvSpPr>
        <p:spPr bwMode="auto">
          <a:xfrm rot="3600000">
            <a:off x="6045200" y="3411538"/>
            <a:ext cx="198437" cy="858838"/>
          </a:xfrm>
          <a:prstGeom prst="downArrow">
            <a:avLst>
              <a:gd name="adj1" fmla="val 50000"/>
              <a:gd name="adj2" fmla="val 200511"/>
            </a:avLst>
          </a:prstGeom>
          <a:solidFill>
            <a:srgbClr val="FFFFFF"/>
          </a:solidFill>
          <a:ln w="12700">
            <a:solidFill>
              <a:schemeClr val="tx1"/>
            </a:solidFill>
            <a:miter lim="800000"/>
            <a:headEnd/>
            <a:tailEnd/>
          </a:ln>
        </p:spPr>
        <p:txBody>
          <a:bodyPr wrap="none" anchor="ctr"/>
          <a:lstStyle/>
          <a:p>
            <a:pPr eaLnBrk="0" hangingPunct="0">
              <a:spcBef>
                <a:spcPct val="15000"/>
              </a:spcBef>
              <a:buSzPct val="100000"/>
              <a:buFont typeface="Arial" pitchFamily="34" charset="0"/>
              <a:buNone/>
            </a:pPr>
            <a:endParaRPr lang="fi-FI"/>
          </a:p>
        </p:txBody>
      </p:sp>
      <p:sp>
        <p:nvSpPr>
          <p:cNvPr id="19" name="Rectangle 17"/>
          <p:cNvSpPr>
            <a:spLocks noChangeArrowheads="1"/>
          </p:cNvSpPr>
          <p:nvPr/>
        </p:nvSpPr>
        <p:spPr bwMode="auto">
          <a:xfrm>
            <a:off x="6262688" y="5746750"/>
            <a:ext cx="1911350" cy="427038"/>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pitchFamily="34" charset="0"/>
              <a:buNone/>
            </a:pPr>
            <a:r>
              <a:rPr lang="en-US" sz="2200" b="1">
                <a:solidFill>
                  <a:srgbClr val="FF6600"/>
                </a:solidFill>
              </a:rPr>
              <a:t>Other effects</a:t>
            </a:r>
          </a:p>
        </p:txBody>
      </p:sp>
      <p:sp>
        <p:nvSpPr>
          <p:cNvPr id="20" name="Rectangle 18"/>
          <p:cNvSpPr>
            <a:spLocks noChangeArrowheads="1"/>
          </p:cNvSpPr>
          <p:nvPr>
            <p:custDataLst>
              <p:tags r:id="rId4"/>
            </p:custDataLst>
          </p:nvPr>
        </p:nvSpPr>
        <p:spPr bwMode="auto">
          <a:xfrm>
            <a:off x="715963" y="5851525"/>
            <a:ext cx="1081087" cy="461963"/>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pitchFamily="34" charset="0"/>
              <a:buNone/>
            </a:pPr>
            <a:r>
              <a:rPr lang="en-US" sz="2400"/>
              <a:t>Tissue</a:t>
            </a:r>
          </a:p>
        </p:txBody>
      </p:sp>
      <p:sp>
        <p:nvSpPr>
          <p:cNvPr id="21" name="Rectangle 19"/>
          <p:cNvSpPr>
            <a:spLocks noChangeArrowheads="1"/>
          </p:cNvSpPr>
          <p:nvPr>
            <p:custDataLst>
              <p:tags r:id="rId5"/>
            </p:custDataLst>
          </p:nvPr>
        </p:nvSpPr>
        <p:spPr bwMode="auto">
          <a:xfrm>
            <a:off x="5970588" y="2600325"/>
            <a:ext cx="2563812" cy="611188"/>
          </a:xfrm>
          <a:prstGeom prst="rect">
            <a:avLst/>
          </a:prstGeom>
          <a:noFill/>
          <a:ln w="9525">
            <a:noFill/>
            <a:miter lim="800000"/>
            <a:headEnd/>
            <a:tailEnd/>
          </a:ln>
        </p:spPr>
        <p:txBody>
          <a:bodyPr wrap="none" lIns="92075" tIns="46038" rIns="92075" bIns="46038">
            <a:spAutoFit/>
          </a:bodyPr>
          <a:lstStyle/>
          <a:p>
            <a:pPr eaLnBrk="0" hangingPunct="0">
              <a:spcBef>
                <a:spcPct val="15000"/>
              </a:spcBef>
              <a:buSzPct val="100000"/>
              <a:buFont typeface="Arial" pitchFamily="34" charset="0"/>
              <a:buNone/>
            </a:pPr>
            <a:r>
              <a:rPr lang="en-US" sz="1600" b="1">
                <a:solidFill>
                  <a:srgbClr val="FF6600"/>
                </a:solidFill>
              </a:rPr>
              <a:t>High amplitude</a:t>
            </a:r>
          </a:p>
          <a:p>
            <a:pPr eaLnBrk="0" hangingPunct="0">
              <a:spcBef>
                <a:spcPct val="15000"/>
              </a:spcBef>
              <a:buSzPct val="100000"/>
              <a:buFont typeface="Arial" pitchFamily="34" charset="0"/>
              <a:buNone/>
            </a:pPr>
            <a:r>
              <a:rPr lang="en-US" sz="1600" b="1">
                <a:solidFill>
                  <a:srgbClr val="FF6600"/>
                </a:solidFill>
              </a:rPr>
              <a:t>Threshold Phenomenon</a:t>
            </a:r>
            <a:r>
              <a:rPr lang="en-US" sz="1800" b="1">
                <a:latin typeface="Garamond" pitchFamily="18" charset="0"/>
              </a:rPr>
              <a:t> </a:t>
            </a:r>
          </a:p>
        </p:txBody>
      </p:sp>
      <p:grpSp>
        <p:nvGrpSpPr>
          <p:cNvPr id="22" name="Group 20"/>
          <p:cNvGrpSpPr>
            <a:grpSpLocks/>
          </p:cNvGrpSpPr>
          <p:nvPr/>
        </p:nvGrpSpPr>
        <p:grpSpPr bwMode="auto">
          <a:xfrm rot="5400000">
            <a:off x="490537" y="1816101"/>
            <a:ext cx="2517775" cy="2070100"/>
            <a:chOff x="567" y="1616"/>
            <a:chExt cx="1586" cy="1304"/>
          </a:xfrm>
        </p:grpSpPr>
        <p:grpSp>
          <p:nvGrpSpPr>
            <p:cNvPr id="23" name="Group 21"/>
            <p:cNvGrpSpPr>
              <a:grpSpLocks/>
            </p:cNvGrpSpPr>
            <p:nvPr/>
          </p:nvGrpSpPr>
          <p:grpSpPr bwMode="auto">
            <a:xfrm>
              <a:off x="571" y="1618"/>
              <a:ext cx="1596" cy="1309"/>
              <a:chOff x="840" y="935"/>
              <a:chExt cx="2952" cy="2439"/>
            </a:xfrm>
          </p:grpSpPr>
          <p:sp>
            <p:nvSpPr>
              <p:cNvPr id="26" name="Arc 22"/>
              <p:cNvSpPr>
                <a:spLocks/>
              </p:cNvSpPr>
              <p:nvPr/>
            </p:nvSpPr>
            <p:spPr bwMode="auto">
              <a:xfrm rot="10800000">
                <a:off x="840" y="935"/>
                <a:ext cx="541" cy="12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gradFill rotWithShape="0">
                <a:gsLst>
                  <a:gs pos="0">
                    <a:srgbClr val="B2B200"/>
                  </a:gs>
                  <a:gs pos="100000">
                    <a:srgbClr val="FFFF00"/>
                  </a:gs>
                </a:gsLst>
                <a:lin ang="0" scaled="1"/>
              </a:gradFill>
              <a:ln w="25400" cap="rnd">
                <a:solidFill>
                  <a:srgbClr val="FFFF00"/>
                </a:solidFill>
                <a:round/>
                <a:headEnd/>
                <a:tailEnd/>
              </a:ln>
            </p:spPr>
            <p:txBody>
              <a:bodyPr/>
              <a:lstStyle/>
              <a:p>
                <a:endParaRPr lang="en-US"/>
              </a:p>
            </p:txBody>
          </p:sp>
          <p:sp>
            <p:nvSpPr>
              <p:cNvPr id="27" name="Arc 23"/>
              <p:cNvSpPr>
                <a:spLocks/>
              </p:cNvSpPr>
              <p:nvPr/>
            </p:nvSpPr>
            <p:spPr bwMode="auto">
              <a:xfrm rot="10800000">
                <a:off x="854" y="2107"/>
                <a:ext cx="541" cy="12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rgbClr val="B2B200"/>
                  </a:gs>
                  <a:gs pos="100000">
                    <a:srgbClr val="FFFF00"/>
                  </a:gs>
                </a:gsLst>
                <a:lin ang="0" scaled="1"/>
              </a:gradFill>
              <a:ln w="25400" cap="rnd">
                <a:solidFill>
                  <a:srgbClr val="FFFF00"/>
                </a:solidFill>
                <a:round/>
                <a:headEnd/>
                <a:tailEnd/>
              </a:ln>
            </p:spPr>
            <p:txBody>
              <a:bodyPr/>
              <a:lstStyle/>
              <a:p>
                <a:endParaRPr lang="en-US"/>
              </a:p>
            </p:txBody>
          </p:sp>
          <p:sp>
            <p:nvSpPr>
              <p:cNvPr id="28" name="Oval 24"/>
              <p:cNvSpPr>
                <a:spLocks noChangeArrowheads="1"/>
              </p:cNvSpPr>
              <p:nvPr/>
            </p:nvSpPr>
            <p:spPr bwMode="auto">
              <a:xfrm>
                <a:off x="1251" y="965"/>
                <a:ext cx="275" cy="2409"/>
              </a:xfrm>
              <a:prstGeom prst="ellipse">
                <a:avLst/>
              </a:prstGeom>
              <a:gradFill rotWithShape="0">
                <a:gsLst>
                  <a:gs pos="0">
                    <a:schemeClr val="hlink">
                      <a:gamma/>
                      <a:shade val="69804"/>
                      <a:invGamma/>
                    </a:schemeClr>
                  </a:gs>
                  <a:gs pos="100000">
                    <a:schemeClr val="hlink"/>
                  </a:gs>
                </a:gsLst>
                <a:path path="shape">
                  <a:fillToRect l="50000" t="50000" r="50000" b="50000"/>
                </a:path>
              </a:gradFill>
              <a:ln w="25400">
                <a:solidFill>
                  <a:srgbClr val="FFFF00"/>
                </a:solidFill>
                <a:round/>
                <a:headEnd/>
                <a:tailEnd/>
              </a:ln>
              <a:effectLst/>
            </p:spPr>
            <p:txBody>
              <a:bodyPr wrap="none" anchor="ctr"/>
              <a:lstStyle/>
              <a:p>
                <a:pPr eaLnBrk="0" hangingPunct="0">
                  <a:spcBef>
                    <a:spcPct val="15000"/>
                  </a:spcBef>
                  <a:buSzPct val="100000"/>
                  <a:buFont typeface="Arial" charset="0"/>
                  <a:buNone/>
                  <a:defRPr/>
                </a:pPr>
                <a:endParaRPr lang="fi-FI">
                  <a:latin typeface="Arial" charset="0"/>
                  <a:cs typeface="+mn-cs"/>
                </a:endParaRPr>
              </a:p>
            </p:txBody>
          </p:sp>
          <p:sp>
            <p:nvSpPr>
              <p:cNvPr id="29" name="Line 25"/>
              <p:cNvSpPr>
                <a:spLocks noChangeShapeType="1"/>
              </p:cNvSpPr>
              <p:nvPr/>
            </p:nvSpPr>
            <p:spPr bwMode="auto">
              <a:xfrm>
                <a:off x="1422" y="935"/>
                <a:ext cx="2266" cy="1151"/>
              </a:xfrm>
              <a:prstGeom prst="line">
                <a:avLst/>
              </a:prstGeom>
              <a:noFill/>
              <a:ln w="25400">
                <a:solidFill>
                  <a:srgbClr val="FFFF00"/>
                </a:solidFill>
                <a:round/>
                <a:headEnd type="none" w="sm" len="sm"/>
                <a:tailEnd type="none" w="sm" len="sm"/>
              </a:ln>
            </p:spPr>
            <p:txBody>
              <a:bodyPr/>
              <a:lstStyle/>
              <a:p>
                <a:endParaRPr lang="en-US"/>
              </a:p>
            </p:txBody>
          </p:sp>
          <p:sp>
            <p:nvSpPr>
              <p:cNvPr id="30" name="Line 26"/>
              <p:cNvSpPr>
                <a:spLocks noChangeShapeType="1"/>
              </p:cNvSpPr>
              <p:nvPr/>
            </p:nvSpPr>
            <p:spPr bwMode="auto">
              <a:xfrm flipV="1">
                <a:off x="1422" y="2127"/>
                <a:ext cx="2266" cy="1232"/>
              </a:xfrm>
              <a:prstGeom prst="line">
                <a:avLst/>
              </a:prstGeom>
              <a:noFill/>
              <a:ln w="25400">
                <a:solidFill>
                  <a:srgbClr val="FFFF00"/>
                </a:solidFill>
                <a:round/>
                <a:headEnd type="none" w="sm" len="sm"/>
                <a:tailEnd type="none" w="sm" len="sm"/>
              </a:ln>
            </p:spPr>
            <p:txBody>
              <a:bodyPr/>
              <a:lstStyle/>
              <a:p>
                <a:endParaRPr lang="en-US"/>
              </a:p>
            </p:txBody>
          </p:sp>
          <p:sp>
            <p:nvSpPr>
              <p:cNvPr id="31" name="Oval 27"/>
              <p:cNvSpPr>
                <a:spLocks noChangeArrowheads="1"/>
              </p:cNvSpPr>
              <p:nvPr/>
            </p:nvSpPr>
            <p:spPr bwMode="auto">
              <a:xfrm>
                <a:off x="3584" y="2066"/>
                <a:ext cx="208" cy="81"/>
              </a:xfrm>
              <a:prstGeom prst="ellipse">
                <a:avLst/>
              </a:prstGeom>
              <a:gradFill rotWithShape="0">
                <a:gsLst>
                  <a:gs pos="0">
                    <a:srgbClr val="8E0000"/>
                  </a:gs>
                  <a:gs pos="50000">
                    <a:srgbClr val="CC0000"/>
                  </a:gs>
                  <a:gs pos="100000">
                    <a:srgbClr val="8E0000"/>
                  </a:gs>
                </a:gsLst>
                <a:lin ang="5400000" scaled="1"/>
              </a:gradFill>
              <a:ln w="9525">
                <a:noFill/>
                <a:round/>
                <a:headEnd/>
                <a:tailEnd/>
              </a:ln>
            </p:spPr>
            <p:txBody>
              <a:bodyPr wrap="none" anchor="ctr"/>
              <a:lstStyle/>
              <a:p>
                <a:pPr eaLnBrk="0" hangingPunct="0">
                  <a:spcBef>
                    <a:spcPct val="15000"/>
                  </a:spcBef>
                  <a:buSzPct val="100000"/>
                  <a:buFont typeface="Arial" pitchFamily="34" charset="0"/>
                  <a:buNone/>
                </a:pPr>
                <a:endParaRPr lang="fi-FI"/>
              </a:p>
            </p:txBody>
          </p:sp>
          <p:sp>
            <p:nvSpPr>
              <p:cNvPr id="32" name="Line 28"/>
              <p:cNvSpPr>
                <a:spLocks noChangeShapeType="1"/>
              </p:cNvSpPr>
              <p:nvPr/>
            </p:nvSpPr>
            <p:spPr bwMode="auto">
              <a:xfrm flipV="1">
                <a:off x="3696" y="1775"/>
                <a:ext cx="0" cy="240"/>
              </a:xfrm>
              <a:prstGeom prst="line">
                <a:avLst/>
              </a:prstGeom>
              <a:noFill/>
              <a:ln w="25400">
                <a:solidFill>
                  <a:srgbClr val="FFFF00"/>
                </a:solidFill>
                <a:round/>
                <a:headEnd type="stealth" w="med" len="med"/>
                <a:tailEnd type="none" w="sm" len="sm"/>
              </a:ln>
            </p:spPr>
            <p:txBody>
              <a:bodyPr/>
              <a:lstStyle/>
              <a:p>
                <a:endParaRPr lang="en-US"/>
              </a:p>
            </p:txBody>
          </p:sp>
          <p:sp>
            <p:nvSpPr>
              <p:cNvPr id="33" name="Line 29"/>
              <p:cNvSpPr>
                <a:spLocks noChangeShapeType="1"/>
              </p:cNvSpPr>
              <p:nvPr/>
            </p:nvSpPr>
            <p:spPr bwMode="auto">
              <a:xfrm>
                <a:off x="3696" y="2207"/>
                <a:ext cx="0" cy="192"/>
              </a:xfrm>
              <a:prstGeom prst="line">
                <a:avLst/>
              </a:prstGeom>
              <a:noFill/>
              <a:ln w="25400">
                <a:solidFill>
                  <a:srgbClr val="FFFF00"/>
                </a:solidFill>
                <a:round/>
                <a:headEnd type="stealth" w="med" len="med"/>
                <a:tailEnd type="none" w="sm" len="sm"/>
              </a:ln>
            </p:spPr>
            <p:txBody>
              <a:bodyPr/>
              <a:lstStyle/>
              <a:p>
                <a:endParaRPr lang="en-US"/>
              </a:p>
            </p:txBody>
          </p:sp>
        </p:grpSp>
        <p:sp>
          <p:nvSpPr>
            <p:cNvPr id="24" name="Text Box 30"/>
            <p:cNvSpPr txBox="1">
              <a:spLocks noChangeArrowheads="1"/>
            </p:cNvSpPr>
            <p:nvPr/>
          </p:nvSpPr>
          <p:spPr bwMode="auto">
            <a:xfrm>
              <a:off x="1493" y="1765"/>
              <a:ext cx="289" cy="44"/>
            </a:xfrm>
            <a:prstGeom prst="rect">
              <a:avLst/>
            </a:prstGeom>
            <a:noFill/>
            <a:ln w="12700">
              <a:noFill/>
              <a:miter lim="800000"/>
              <a:headEnd type="none" w="sm" len="sm"/>
              <a:tailEnd type="none" w="sm" len="sm"/>
            </a:ln>
          </p:spPr>
          <p:txBody>
            <a:bodyPr rot="10800000" vert="eaVert" wrap="none">
              <a:spAutoFit/>
            </a:bodyPr>
            <a:lstStyle/>
            <a:p>
              <a:pPr eaLnBrk="0" hangingPunct="0">
                <a:lnSpc>
                  <a:spcPct val="75000"/>
                </a:lnSpc>
                <a:spcBef>
                  <a:spcPct val="15000"/>
                </a:spcBef>
                <a:buSzPct val="100000"/>
                <a:buFont typeface="Arial" pitchFamily="34" charset="0"/>
                <a:buNone/>
              </a:pPr>
              <a:endParaRPr lang="fi-FI" sz="2400" b="1">
                <a:latin typeface="Garamond" pitchFamily="18" charset="0"/>
              </a:endParaRPr>
            </a:p>
          </p:txBody>
        </p:sp>
        <p:sp>
          <p:nvSpPr>
            <p:cNvPr id="25" name="Text Box 31"/>
            <p:cNvSpPr txBox="1">
              <a:spLocks noChangeArrowheads="1"/>
            </p:cNvSpPr>
            <p:nvPr/>
          </p:nvSpPr>
          <p:spPr bwMode="auto">
            <a:xfrm>
              <a:off x="815" y="2111"/>
              <a:ext cx="289" cy="44"/>
            </a:xfrm>
            <a:prstGeom prst="rect">
              <a:avLst/>
            </a:prstGeom>
            <a:noFill/>
            <a:ln w="12700">
              <a:noFill/>
              <a:miter lim="800000"/>
              <a:headEnd type="none" w="sm" len="sm"/>
              <a:tailEnd type="none" w="sm" len="sm"/>
            </a:ln>
          </p:spPr>
          <p:txBody>
            <a:bodyPr rot="10800000" vert="eaVert" wrap="none">
              <a:spAutoFit/>
            </a:bodyPr>
            <a:lstStyle/>
            <a:p>
              <a:pPr eaLnBrk="0" hangingPunct="0">
                <a:lnSpc>
                  <a:spcPct val="75000"/>
                </a:lnSpc>
                <a:spcBef>
                  <a:spcPct val="15000"/>
                </a:spcBef>
                <a:buSzPct val="100000"/>
                <a:buFont typeface="Arial" pitchFamily="34" charset="0"/>
                <a:buNone/>
              </a:pPr>
              <a:endParaRPr lang="fi-FI" sz="2400" b="1">
                <a:latin typeface="Garamond" pitchFamily="18" charset="0"/>
              </a:endParaRPr>
            </a:p>
          </p:txBody>
        </p:sp>
      </p:grpSp>
      <p:sp>
        <p:nvSpPr>
          <p:cNvPr id="34" name="Rectangle 34"/>
          <p:cNvSpPr>
            <a:spLocks noChangeArrowheads="1"/>
          </p:cNvSpPr>
          <p:nvPr/>
        </p:nvSpPr>
        <p:spPr bwMode="auto">
          <a:xfrm>
            <a:off x="1217097" y="4078288"/>
            <a:ext cx="1137681" cy="688523"/>
          </a:xfrm>
          <a:prstGeom prst="rect">
            <a:avLst/>
          </a:prstGeom>
          <a:noFill/>
          <a:ln w="9525">
            <a:noFill/>
            <a:miter lim="800000"/>
            <a:headEnd/>
            <a:tailEnd/>
          </a:ln>
        </p:spPr>
        <p:txBody>
          <a:bodyPr wrap="none" lIns="92075" tIns="46038" rIns="92075" bIns="46038">
            <a:spAutoFit/>
          </a:bodyPr>
          <a:lstStyle/>
          <a:p>
            <a:pPr algn="ctr" eaLnBrk="0" hangingPunct="0">
              <a:spcBef>
                <a:spcPct val="15000"/>
              </a:spcBef>
              <a:buSzPct val="100000"/>
              <a:buFont typeface="Arial" pitchFamily="34" charset="0"/>
              <a:buNone/>
            </a:pPr>
            <a:r>
              <a:rPr lang="en-US" sz="1800" dirty="0"/>
              <a:t>2 x </a:t>
            </a:r>
            <a:r>
              <a:rPr lang="en-US" sz="1800" dirty="0" smtClean="0"/>
              <a:t>8 </a:t>
            </a:r>
            <a:r>
              <a:rPr lang="en-US" sz="1800" dirty="0"/>
              <a:t>mm</a:t>
            </a:r>
          </a:p>
          <a:p>
            <a:pPr algn="ctr" eaLnBrk="0" hangingPunct="0">
              <a:spcBef>
                <a:spcPct val="15000"/>
              </a:spcBef>
              <a:buSzPct val="100000"/>
              <a:buFont typeface="Arial" pitchFamily="34" charset="0"/>
              <a:buNone/>
            </a:pPr>
            <a:r>
              <a:rPr lang="en-US" sz="1800" dirty="0"/>
              <a:t>Focal spot</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Ultrasound Treatment Techniques</a:t>
            </a:r>
            <a:endParaRPr lang="en-CA" dirty="0"/>
          </a:p>
        </p:txBody>
      </p:sp>
      <p:sp>
        <p:nvSpPr>
          <p:cNvPr id="3" name="Content Placeholder 2"/>
          <p:cNvSpPr>
            <a:spLocks noGrp="1"/>
          </p:cNvSpPr>
          <p:nvPr>
            <p:ph idx="1"/>
          </p:nvPr>
        </p:nvSpPr>
        <p:spPr>
          <a:xfrm>
            <a:off x="0" y="1435395"/>
            <a:ext cx="9144000" cy="5422605"/>
          </a:xfrm>
        </p:spPr>
        <p:txBody>
          <a:bodyPr>
            <a:normAutofit fontScale="92500" lnSpcReduction="10000"/>
          </a:bodyPr>
          <a:lstStyle/>
          <a:p>
            <a:r>
              <a:rPr lang="en-CA" sz="2800" b="1" dirty="0" smtClean="0"/>
              <a:t>Cavitation:</a:t>
            </a:r>
            <a:r>
              <a:rPr lang="en-CA" sz="2800" dirty="0" smtClean="0"/>
              <a:t> high-power pulsed-wave (PW) exposures (100-500W, 0.1-10% duty cycle, 1um to 100 ms burst durations) to mechanically break up </a:t>
            </a:r>
            <a:r>
              <a:rPr lang="en-CA" sz="2800" dirty="0" smtClean="0"/>
              <a:t>tissues</a:t>
            </a:r>
          </a:p>
          <a:p>
            <a:endParaRPr lang="en-CA" sz="2800" dirty="0" smtClean="0"/>
          </a:p>
          <a:p>
            <a:r>
              <a:rPr lang="en-CA" sz="2800" b="1" dirty="0" smtClean="0"/>
              <a:t>Ablation:</a:t>
            </a:r>
            <a:r>
              <a:rPr lang="en-CA" sz="2800" dirty="0" smtClean="0"/>
              <a:t> high-power continuous-wave (CW) exposures (10-200W, 5-60s exposures) to thermally coagulate </a:t>
            </a:r>
            <a:r>
              <a:rPr lang="en-CA" sz="2800" dirty="0" smtClean="0"/>
              <a:t>tissues</a:t>
            </a:r>
          </a:p>
          <a:p>
            <a:endParaRPr lang="en-CA" sz="2800" dirty="0" smtClean="0"/>
          </a:p>
          <a:p>
            <a:r>
              <a:rPr lang="en-CA" sz="2800" b="1" dirty="0" smtClean="0"/>
              <a:t>Hyperthermia:</a:t>
            </a:r>
            <a:r>
              <a:rPr lang="en-CA" sz="2800" dirty="0" smtClean="0"/>
              <a:t> low-power CW exposures to locally control </a:t>
            </a:r>
            <a:r>
              <a:rPr lang="en-CA" sz="2800" dirty="0" err="1" smtClean="0"/>
              <a:t>temperatue</a:t>
            </a:r>
            <a:r>
              <a:rPr lang="en-CA" sz="2800" dirty="0" smtClean="0"/>
              <a:t> without </a:t>
            </a:r>
            <a:r>
              <a:rPr lang="en-CA" sz="2800" dirty="0" smtClean="0"/>
              <a:t>coagulation</a:t>
            </a:r>
          </a:p>
          <a:p>
            <a:endParaRPr lang="en-CA" sz="2800" dirty="0" smtClean="0"/>
          </a:p>
          <a:p>
            <a:r>
              <a:rPr lang="en-CA" sz="2800" b="1" dirty="0" err="1" smtClean="0"/>
              <a:t>Sonoporation</a:t>
            </a:r>
            <a:r>
              <a:rPr lang="en-CA" sz="2800" b="1" dirty="0" smtClean="0"/>
              <a:t>:</a:t>
            </a:r>
            <a:r>
              <a:rPr lang="en-CA" sz="2800" dirty="0" smtClean="0"/>
              <a:t> low-power PW exposures (usually combined with a </a:t>
            </a:r>
            <a:r>
              <a:rPr lang="en-CA" sz="2800" dirty="0" err="1" smtClean="0"/>
              <a:t>microbubble</a:t>
            </a:r>
            <a:r>
              <a:rPr lang="en-CA" sz="2800" dirty="0" smtClean="0"/>
              <a:t> contrast agent) to mechanically weaken cell membranes, open tight-junctions between cells, etc.</a:t>
            </a:r>
            <a:endParaRPr lang="en-CA" sz="2800" dirty="0"/>
          </a:p>
        </p:txBody>
      </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7;Scheme1;-1;-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2;-2;SlideTextFontColor;-2"/>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1"/>
  <p:tag name="COLORS" val="Scheme1;Scheme1;-1;Scheme1;-1;-2"/>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7;Scheme1;-1;-2"/>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7;Scheme1;-1;-2"/>
</p:tagLst>
</file>

<file path=ppt/tags/tag17.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7;Scheme1;SlideTextFontColor;-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2"/>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1"/>
  <p:tag name="COLORS" val="-2;-2;-2;-2;-1"/>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1"/>
  <p:tag name="COLORS" val="-2;-2;-2;-2;-1"/>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 val="-2;-2;-2;-2;Scheme8;-2"/>
</p:tagLst>
</file>

<file path=ppt/tags/tag30.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1"/>
  <p:tag name="COLORS" val="Scheme1;Scheme1;-2;-2;-1"/>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2;-2;-1"/>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2;-2;-1"/>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 val="-2;-2;-2;-2;HighlightColor1;-2"/>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1"/>
  <p:tag name="COLORS" val="Scheme5;Scheme1;Scheme2;Scheme1;-1"/>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 val="Scheme3;Scheme1;Scheme2;Scheme1;-1"/>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7;Scheme1;-1;-2"/>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1"/>
  <p:tag name="COLORS" val="-2;-2;Scheme2;Scheme1;-1"/>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1"/>
  <p:tag name="COLORS" val="HighlightColor2;Scheme1;-2;-2;-1"/>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1"/>
  <p:tag name="COLORS" val="HighlightColor2;Scheme1;Scheme2;Scheme1;-1"/>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Scheme2;Scheme1;-1"/>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1"/>
  <p:tag name="COLORS" val="-2;-2;-2;-2;-1"/>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80.xml><?xml version="1.0" encoding="utf-8"?>
<p:tagLst xmlns:a="http://schemas.openxmlformats.org/drawingml/2006/main" xmlns:r="http://schemas.openxmlformats.org/officeDocument/2006/relationships" xmlns:p="http://schemas.openxmlformats.org/presentationml/2006/main">
  <p:tag name="ML_1" val="Phi"/>
  <p:tag name="FIELDS.INITIALIZED" val="1"/>
  <p:tag name="SHAPESETGROUPCLASSNAME" val="ShapeSetGroup2"/>
  <p:tag name="SHAPESETCLASSNAME" val="TITLECONTENT"/>
  <p:tag name="COLORSETGROUPCLASSNAME" val="ColorSetGroupLight"/>
  <p:tag name="COLORSETCLASSNAME" val="ColorSet1"/>
  <p:tag name="FONTSETGROUPCLASSNAME" val="FontSetGroup2"/>
  <p:tag name="STYLESETGROUPCLASSNAME" val="StyleSetGroup1"/>
  <p:tag name="MAPNAME" val="Map1"/>
  <p:tag name="CFG.LAYOUT" val="Default"/>
  <p:tag name="MLI" val="1"/>
  <p:tag name="OBJECT 5_SHAPECLASSPROTECTIONTYPE" val="0"/>
  <p:tag name="RECTANGLE 2_SHAPECLASSPROTECTIONTYPE" val="0"/>
</p:tagLst>
</file>

<file path=ppt/tags/tag81.xml><?xml version="1.0" encoding="utf-8"?>
<p:tagLst xmlns:a="http://schemas.openxmlformats.org/drawingml/2006/main" xmlns:r="http://schemas.openxmlformats.org/officeDocument/2006/relationships" xmlns:p="http://schemas.openxmlformats.org/presentationml/2006/main">
  <p:tag name="FONT" val="SlideTitleFont"/>
  <p:tag name="FONTSETCLASSNAME" val="FontSet1"/>
  <p:tag name="COLORS" val="-2;-2;-2;-2;SlideTitleFontColor;-2"/>
  <p:tag name="COLORSETCLASSNAME" val="ColorSet1"/>
  <p:tag name="MLI" val="1"/>
  <p:tag name="SHAPESETGROUPCLASSNAME" val="ShapeSetGroup2"/>
  <p:tag name="SHAPESETCLASSNAME" val="TITLECONTENT"/>
  <p:tag name="COLORSETGROUPCLASSNAME" val="ColorSetGroupLight"/>
  <p:tag name="FONTSETGROUPCLASSNAME" val="FontSetGroup2"/>
  <p:tag name="SHAPECLASSNAME" val="TitleOnSlide"/>
  <p:tag name="SHAPECLASSPROTECTIONTYPE" val="0"/>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83.xml><?xml version="1.0" encoding="utf-8"?>
<p:tagLst xmlns:a="http://schemas.openxmlformats.org/drawingml/2006/main" xmlns:r="http://schemas.openxmlformats.org/officeDocument/2006/relationships" xmlns:p="http://schemas.openxmlformats.org/presentationml/2006/main">
  <p:tag name="COLORS" val="-2;-2;-2;-2;SlideTextFontColor;-2"/>
  <p:tag name="COLORSETCLASSNAME" val="ColorSet1"/>
  <p:tag name="MLI" val="1"/>
  <p:tag name="SHAPESETGROUPCLASSNAME" val="ShapeSetGroup2"/>
  <p:tag name="SHAPESETCLASSNAME" val="TITLECONTENT"/>
  <p:tag name="COLORSETGROUPCLASSNAME" val="ColorSetGroupLight"/>
  <p:tag name="FONTSETGROUPCLASSNAME" val="FontSetGroup2"/>
  <p:tag name="SHAPECLASSNAME" val="StandardContent"/>
  <p:tag name="SHAPECLASSPROTECTIONTYPE" val="0"/>
</p:tagLst>
</file>

<file path=ppt/tags/tag84.xml><?xml version="1.0" encoding="utf-8"?>
<p:tagLst xmlns:a="http://schemas.openxmlformats.org/drawingml/2006/main" xmlns:r="http://schemas.openxmlformats.org/officeDocument/2006/relationships" xmlns:p="http://schemas.openxmlformats.org/presentationml/2006/main">
  <p:tag name="COLORS" val="-2;-2;-2;-2;SlideTextFontColor;-2"/>
  <p:tag name="COLORSETCLASSNAME" val="ColorSet1"/>
  <p:tag name="MLI" val="1"/>
  <p:tag name="SHAPESETGROUPCLASSNAME" val="ShapeSetGroup2"/>
  <p:tag name="SHAPESETCLASSNAME" val="TITLECONTENT"/>
  <p:tag name="COLORSETGROUPCLASSNAME" val="ColorSetGroupLight"/>
  <p:tag name="FONTSETGROUPCLASSNAME" val="FontSetGroup2"/>
  <p:tag name="SHAPECLASSNAME" val="StandardContent"/>
  <p:tag name="SHAPECLASSPROTECTIONTYPE" val="0"/>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2"/>
  <p:tag name="SHAPESETCLASSNAME" val="TITLECONTENT"/>
  <p:tag name="COLORSETGROUPCLASSNAME" val="ColorSetGroupLight"/>
  <p:tag name="FONTSETGROUPCLASSNAME" val="FontSetGroup2"/>
  <p:tag name="SHAPECLASSNAME" val="StandardContent"/>
  <p:tag name="SHAPECLASSPROTECTIONTYPE" val="0"/>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 val="-2;-2;-2;-2;SlideTextFontColor;-2"/>
  <p:tag name="COLORSETCLASSNAME" val="ColorSet1"/>
  <p:tag name="MLI" val="1"/>
  <p:tag name="SHAPESETGROUPCLASSNAME" val="ShapeSetGroup2"/>
  <p:tag name="SHAPESETCLASSNAME" val="TITLECONTENT"/>
  <p:tag name="COLORSETGROUPCLASSNAME" val="ColorSetGroupLight"/>
  <p:tag name="FONTSETGROUPCLASSNAME" val="FontSetGroup2"/>
  <p:tag name="SHAPECLASSNAME" val="StandardContent"/>
  <p:tag name="SHAPECLASSPROTECTIONTYPE" val="0"/>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8625</TotalTime>
  <Words>2025</Words>
  <Application>Microsoft Macintosh PowerPoint</Application>
  <PresentationFormat>On-screen Show (4:3)</PresentationFormat>
  <Paragraphs>217</Paragraphs>
  <Slides>26</Slides>
  <Notes>6</Notes>
  <HiddenSlides>2</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26</vt:i4>
      </vt:variant>
    </vt:vector>
  </HeadingPairs>
  <TitlesOfParts>
    <vt:vector size="29" baseType="lpstr">
      <vt:lpstr>Office Theme</vt:lpstr>
      <vt:lpstr>Equation</vt:lpstr>
      <vt:lpstr>MathType 6.0 Equation</vt:lpstr>
      <vt:lpstr>Modeling of Thermal Damage from Focused Ultrasound Exposures for Heterogeneous Tissues</vt:lpstr>
      <vt:lpstr>What is Focused Ultrasound?</vt:lpstr>
      <vt:lpstr>Focused Ultrasound Principles</vt:lpstr>
      <vt:lpstr>How is Acoustic Energy Described</vt:lpstr>
      <vt:lpstr>Definitions of Intensity</vt:lpstr>
      <vt:lpstr>Attenuation of Ultrasound Waves</vt:lpstr>
      <vt:lpstr>Attenuation of Ultrasound Waves</vt:lpstr>
      <vt:lpstr>Therapeutic Ultrasound Interaction with Tissue</vt:lpstr>
      <vt:lpstr>Ultrasound Treatment Techniques</vt:lpstr>
      <vt:lpstr>HIFU Treatment of Bone Tumours</vt:lpstr>
      <vt:lpstr>How Does MR-HIFU Work?</vt:lpstr>
      <vt:lpstr>System Setup</vt:lpstr>
      <vt:lpstr>MR-HIFU Treatment Facility</vt:lpstr>
      <vt:lpstr>MRI Thermometry</vt:lpstr>
      <vt:lpstr>MR Thermometry</vt:lpstr>
      <vt:lpstr>Bone MR Thermometry Example</vt:lpstr>
      <vt:lpstr>Thermal Dose Model</vt:lpstr>
      <vt:lpstr>Advantages with this Model</vt:lpstr>
      <vt:lpstr>Problems with this Model</vt:lpstr>
      <vt:lpstr>Pennes Bioheat Transfer Model</vt:lpstr>
      <vt:lpstr>Pennes Bioheat Transfer Equation</vt:lpstr>
      <vt:lpstr>Modeling Questions</vt:lpstr>
      <vt:lpstr>Some Tissue Properties</vt:lpstr>
      <vt:lpstr>PowerPoint Presentation</vt:lpstr>
      <vt:lpstr>Summary of HIFU</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 Looi</dc:creator>
  <cp:lastModifiedBy>Adam Waspe</cp:lastModifiedBy>
  <cp:revision>386</cp:revision>
  <dcterms:created xsi:type="dcterms:W3CDTF">2012-11-24T21:04:10Z</dcterms:created>
  <dcterms:modified xsi:type="dcterms:W3CDTF">2014-08-11T12:54:27Z</dcterms:modified>
</cp:coreProperties>
</file>